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62" r:id="rId5"/>
    <p:sldId id="261" r:id="rId6"/>
    <p:sldId id="263" r:id="rId7"/>
    <p:sldId id="264" r:id="rId8"/>
    <p:sldId id="265" r:id="rId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AFF"/>
    <a:srgbClr val="536788"/>
    <a:srgbClr val="021263"/>
    <a:srgbClr val="566A8C"/>
    <a:srgbClr val="0070C0"/>
    <a:srgbClr val="DCE6F4"/>
    <a:srgbClr val="021363"/>
    <a:srgbClr val="2F5597"/>
    <a:srgbClr val="DBE5F3"/>
    <a:srgbClr val="1E38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942"/>
    <p:restoredTop sz="96327"/>
  </p:normalViewPr>
  <p:slideViewPr>
    <p:cSldViewPr snapToGrid="0">
      <p:cViewPr varScale="1">
        <p:scale>
          <a:sx n="96" d="100"/>
          <a:sy n="96" d="100"/>
        </p:scale>
        <p:origin x="226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6D59FD4-DBEF-23E0-3753-FB3A4FDEF79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D2D4A8F8-21CA-7026-8DE0-5B7236FE175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807FDAD-3E30-E06D-983F-A0645999C1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8B765-CBA8-0040-8E3E-3BAC0187519B}" type="datetimeFigureOut">
              <a:rPr lang="ru-RU" smtClean="0"/>
              <a:t>04.10.2023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D0CBDFD-1639-564D-94FB-3EE3DFA529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4D3CB51-3787-ED7A-483C-7C97B52985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9EA11-F272-B44C-847A-65E6048F71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80943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1212A8B-52C1-D341-B8CB-F56F36DD54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E462BBE3-1D6F-6E97-C433-658E5BBC21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7DD5444-4DD2-BF3F-77BA-DA4322E611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8B765-CBA8-0040-8E3E-3BAC0187519B}" type="datetimeFigureOut">
              <a:rPr lang="ru-RU" smtClean="0"/>
              <a:t>04.10.2023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328FF40-9FA8-8A1D-F945-BC46A73465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C0926B5-9769-C840-7D77-967ECD6B8C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9EA11-F272-B44C-847A-65E6048F71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74502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A21EFED6-CCF1-1806-0C4A-0F2C01243BC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78249FC6-874B-835F-656F-E07BD3B2E0C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2DBDB95-9546-F508-03FF-EEEA08BCAC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8B765-CBA8-0040-8E3E-3BAC0187519B}" type="datetimeFigureOut">
              <a:rPr lang="ru-RU" smtClean="0"/>
              <a:t>04.10.2023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0F5181B-18E4-6112-2B22-FCB0EFC847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FF0994A-ACF3-015B-2CFC-0D9CC17A99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9EA11-F272-B44C-847A-65E6048F71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12254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561937A-5220-69D8-DAF3-6CEFB4FC00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2F3AA05-E825-D6F0-8525-A81F4D149A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F9052C9-8D17-D188-C38F-99DBF55014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8B765-CBA8-0040-8E3E-3BAC0187519B}" type="datetimeFigureOut">
              <a:rPr lang="ru-RU" smtClean="0"/>
              <a:t>04.10.2023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AC4D272-17D7-FE27-05E2-D30E039709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80BDB1A-51D7-4B50-6FB1-6B4C27CCBE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9EA11-F272-B44C-847A-65E6048F71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52669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F03721E-B0C5-99BE-EE94-AA760EECEA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BABFD143-5F69-979E-9D43-1EBDAA2A6D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B3B646A-EADF-64CF-7802-44EAD07726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8B765-CBA8-0040-8E3E-3BAC0187519B}" type="datetimeFigureOut">
              <a:rPr lang="ru-RU" smtClean="0"/>
              <a:t>04.10.2023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4EDCF7E-59F0-CBE3-D4C9-1AC12B5D1A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B6A3C46-D3A4-B40D-6FBE-C97892A8E9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9EA11-F272-B44C-847A-65E6048F71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92431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BB8EC03-9902-3D59-A535-BF6A5EC241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78F0B73-6A46-6728-B7FC-D3266C20EF0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69484467-E02F-FC2A-A3E3-B853518831F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C3D9111E-5109-8719-E5B2-B58F3DA7DF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8B765-CBA8-0040-8E3E-3BAC0187519B}" type="datetimeFigureOut">
              <a:rPr lang="ru-RU" smtClean="0"/>
              <a:t>04.10.2023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8040FBB9-30B8-B674-9F60-5D57DAF22B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EAB4AFEA-55AF-2490-BE4F-C2435CF0F8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9EA11-F272-B44C-847A-65E6048F71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92942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6E7EC69-FECD-28C0-BE78-8C587B0A04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D8E5CD38-E116-E47B-757C-FFB76CECFB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A4845904-C9B8-0DD2-C24A-E2F4EC46A6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856078BF-875E-E580-FD64-AB918B7E143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287EF7F3-4632-57D6-BC05-966AEFF497C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82856E5E-9C50-459E-4365-3C2185A61A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8B765-CBA8-0040-8E3E-3BAC0187519B}" type="datetimeFigureOut">
              <a:rPr lang="ru-RU" smtClean="0"/>
              <a:t>04.10.2023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48B9E3F3-2A33-9AB4-8256-13068869A5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1AFB6199-BF03-D8A3-A771-52B0AFB26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9EA11-F272-B44C-847A-65E6048F71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05859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AC97A79-4BC1-705A-AF64-F23135CC84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8F27B342-D984-EE47-0B94-7C4A986D33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8B765-CBA8-0040-8E3E-3BAC0187519B}" type="datetimeFigureOut">
              <a:rPr lang="ru-RU" smtClean="0"/>
              <a:t>04.10.2023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CB3321C2-C148-D85F-358E-0DAC459264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D9F8AFFF-A266-C090-2371-044D3EC12E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9EA11-F272-B44C-847A-65E6048F71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53299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3B284262-3C93-B49D-8A0D-E3C3947F0C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8B765-CBA8-0040-8E3E-3BAC0187519B}" type="datetimeFigureOut">
              <a:rPr lang="ru-RU" smtClean="0"/>
              <a:t>04.10.2023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7B54C1AE-079D-7878-57CE-B8F6873125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BED68CD2-3520-D4AE-CDAA-CAAEECB735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9EA11-F272-B44C-847A-65E6048F71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89247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A0828B1-4DC6-94E7-0172-441B69E823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7B4BC6C-0357-56D9-82BD-D30BFB850F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BCD82D5F-A568-01A2-C1E5-515C75E0922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401314AC-3FDA-65D3-4361-7F579F0763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8B765-CBA8-0040-8E3E-3BAC0187519B}" type="datetimeFigureOut">
              <a:rPr lang="ru-RU" smtClean="0"/>
              <a:t>04.10.2023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50498D59-C1F8-D181-827A-765F4B86E8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179D7384-D72E-3F00-3EB2-7EE749F2C1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9EA11-F272-B44C-847A-65E6048F71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32614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F6C31AD-8848-BB7A-B5CF-66F8387B87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E07C490E-DED0-A6F7-9D75-A46E217C3E1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D9AAE800-5F59-F3EF-4FF9-65D050C6A6F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29DED3B0-EB41-8506-3ED0-B24EB8B6E9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8B765-CBA8-0040-8E3E-3BAC0187519B}" type="datetimeFigureOut">
              <a:rPr lang="ru-RU" smtClean="0"/>
              <a:t>04.10.2023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BBB76AE1-56D6-8333-10E2-237B571A0F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83F6347F-ED34-9ABF-4DD2-5763A31FCE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9EA11-F272-B44C-847A-65E6048F71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9691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2024A49-3442-A7C5-7074-D8511E9210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183A4D25-973B-92EE-0FF5-2E38CAC5F2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5E9CAC1-545E-A281-C8E6-A8F2A5E151A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A8B765-CBA8-0040-8E3E-3BAC0187519B}" type="datetimeFigureOut">
              <a:rPr lang="ru-RU" smtClean="0"/>
              <a:t>04.10.2023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B9FEA82-5335-5233-4A0E-336662C918D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79DA18E-A8F3-5910-1942-9D6D7AFFE26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29EA11-F272-B44C-847A-65E6048F71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4908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Прямоугольник 19">
            <a:extLst>
              <a:ext uri="{FF2B5EF4-FFF2-40B4-BE49-F238E27FC236}">
                <a16:creationId xmlns:a16="http://schemas.microsoft.com/office/drawing/2014/main" id="{A7B5EA03-A9DE-8EBF-BAC8-7D03E9ED9871}"/>
              </a:ext>
            </a:extLst>
          </p:cNvPr>
          <p:cNvSpPr/>
          <p:nvPr/>
        </p:nvSpPr>
        <p:spPr>
          <a:xfrm>
            <a:off x="1" y="1"/>
            <a:ext cx="12192000" cy="6858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Скругленный прямоугольник 18">
            <a:extLst>
              <a:ext uri="{FF2B5EF4-FFF2-40B4-BE49-F238E27FC236}">
                <a16:creationId xmlns:a16="http://schemas.microsoft.com/office/drawing/2014/main" id="{3E2D8F39-868E-290D-3FEA-7DDAD33F6635}"/>
              </a:ext>
            </a:extLst>
          </p:cNvPr>
          <p:cNvSpPr/>
          <p:nvPr/>
        </p:nvSpPr>
        <p:spPr>
          <a:xfrm>
            <a:off x="2298675" y="1734966"/>
            <a:ext cx="8373149" cy="2513000"/>
          </a:xfrm>
          <a:prstGeom prst="roundRect">
            <a:avLst/>
          </a:prstGeom>
          <a:solidFill>
            <a:schemeClr val="accent1">
              <a:lumMod val="40000"/>
              <a:lumOff val="60000"/>
              <a:alpha val="50196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031363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CA8545A-5EF6-1C84-3B25-AB01A411E0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06636" y="1371600"/>
            <a:ext cx="10178727" cy="28007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sz="4400" b="1" dirty="0">
                <a:solidFill>
                  <a:srgbClr val="031363"/>
                </a:solidFill>
                <a:latin typeface="Georgia" panose="02040502050405020303" pitchFamily="18" charset="0"/>
              </a:rPr>
              <a:t>КАК СОСТАВИТЬ АНАЛИТИЧЕСКИЙ ОТЧЕТ</a:t>
            </a:r>
          </a:p>
          <a:p>
            <a:pPr algn="ctr" eaLnBrk="1" hangingPunct="1"/>
            <a:r>
              <a:rPr lang="ru-RU" altLang="ru-RU" sz="4400" b="1" dirty="0">
                <a:solidFill>
                  <a:srgbClr val="031363"/>
                </a:solidFill>
                <a:latin typeface="Georgia" panose="02040502050405020303" pitchFamily="18" charset="0"/>
              </a:rPr>
              <a:t>НА ОСНОВЕ МАТЕРИАЛОВ ЦОКО </a:t>
            </a:r>
          </a:p>
        </p:txBody>
      </p:sp>
      <p:grpSp>
        <p:nvGrpSpPr>
          <p:cNvPr id="15" name="Группа 14">
            <a:extLst>
              <a:ext uri="{FF2B5EF4-FFF2-40B4-BE49-F238E27FC236}">
                <a16:creationId xmlns:a16="http://schemas.microsoft.com/office/drawing/2014/main" id="{A2E214E7-1559-3904-8C23-CFC72B1B8AAD}"/>
              </a:ext>
            </a:extLst>
          </p:cNvPr>
          <p:cNvGrpSpPr/>
          <p:nvPr/>
        </p:nvGrpSpPr>
        <p:grpSpPr>
          <a:xfrm>
            <a:off x="-1826267" y="0"/>
            <a:ext cx="14749424" cy="7223866"/>
            <a:chOff x="271850" y="2545416"/>
            <a:chExt cx="7989320" cy="3912951"/>
          </a:xfrm>
        </p:grpSpPr>
        <p:sp>
          <p:nvSpPr>
            <p:cNvPr id="8" name="Треугольник 7">
              <a:extLst>
                <a:ext uri="{FF2B5EF4-FFF2-40B4-BE49-F238E27FC236}">
                  <a16:creationId xmlns:a16="http://schemas.microsoft.com/office/drawing/2014/main" id="{F27433D1-A05D-9156-E35E-9A03A0326F38}"/>
                </a:ext>
              </a:extLst>
            </p:cNvPr>
            <p:cNvSpPr/>
            <p:nvPr/>
          </p:nvSpPr>
          <p:spPr>
            <a:xfrm>
              <a:off x="271850" y="4980214"/>
              <a:ext cx="1714657" cy="1478153"/>
            </a:xfrm>
            <a:prstGeom prst="triangl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" name="Треугольник 8">
              <a:extLst>
                <a:ext uri="{FF2B5EF4-FFF2-40B4-BE49-F238E27FC236}">
                  <a16:creationId xmlns:a16="http://schemas.microsoft.com/office/drawing/2014/main" id="{08D0D804-0562-4FDB-030A-F7EDA02482EA}"/>
                </a:ext>
              </a:extLst>
            </p:cNvPr>
            <p:cNvSpPr/>
            <p:nvPr/>
          </p:nvSpPr>
          <p:spPr>
            <a:xfrm>
              <a:off x="2116979" y="5279844"/>
              <a:ext cx="1367086" cy="1178523"/>
            </a:xfrm>
            <a:prstGeom prst="triangle">
              <a:avLst/>
            </a:prstGeom>
            <a:solidFill>
              <a:srgbClr val="00B0F0">
                <a:alpha val="50196"/>
              </a:srgb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" name="Треугольник 9">
              <a:extLst>
                <a:ext uri="{FF2B5EF4-FFF2-40B4-BE49-F238E27FC236}">
                  <a16:creationId xmlns:a16="http://schemas.microsoft.com/office/drawing/2014/main" id="{F3947939-FA1A-C2CE-E490-E39176EAB576}"/>
                </a:ext>
              </a:extLst>
            </p:cNvPr>
            <p:cNvSpPr/>
            <p:nvPr/>
          </p:nvSpPr>
          <p:spPr>
            <a:xfrm rot="10800000">
              <a:off x="1655696" y="5759695"/>
              <a:ext cx="792093" cy="682839"/>
            </a:xfrm>
            <a:prstGeom prst="triangle">
              <a:avLst/>
            </a:prstGeom>
            <a:solidFill>
              <a:srgbClr val="002060">
                <a:alpha val="50196"/>
              </a:srgb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" name="Треугольник 10">
              <a:extLst>
                <a:ext uri="{FF2B5EF4-FFF2-40B4-BE49-F238E27FC236}">
                  <a16:creationId xmlns:a16="http://schemas.microsoft.com/office/drawing/2014/main" id="{A6229532-B3D4-5117-1BF6-EFD15D732DA3}"/>
                </a:ext>
              </a:extLst>
            </p:cNvPr>
            <p:cNvSpPr/>
            <p:nvPr/>
          </p:nvSpPr>
          <p:spPr>
            <a:xfrm>
              <a:off x="1655696" y="5000833"/>
              <a:ext cx="792093" cy="682839"/>
            </a:xfrm>
            <a:prstGeom prst="triangle">
              <a:avLst/>
            </a:prstGeom>
            <a:solidFill>
              <a:srgbClr val="0070C0">
                <a:alpha val="50196"/>
              </a:srgb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" name="Треугольник 11">
              <a:extLst>
                <a:ext uri="{FF2B5EF4-FFF2-40B4-BE49-F238E27FC236}">
                  <a16:creationId xmlns:a16="http://schemas.microsoft.com/office/drawing/2014/main" id="{13420FCC-F5AD-4DB8-0EB2-CBC753EFA98A}"/>
                </a:ext>
              </a:extLst>
            </p:cNvPr>
            <p:cNvSpPr/>
            <p:nvPr/>
          </p:nvSpPr>
          <p:spPr>
            <a:xfrm rot="10800000">
              <a:off x="1133260" y="4866776"/>
              <a:ext cx="918483" cy="791796"/>
            </a:xfrm>
            <a:prstGeom prst="triangle">
              <a:avLst/>
            </a:prstGeom>
            <a:solidFill>
              <a:srgbClr val="203864">
                <a:alpha val="50196"/>
              </a:srgb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" name="Треугольник 12">
              <a:extLst>
                <a:ext uri="{FF2B5EF4-FFF2-40B4-BE49-F238E27FC236}">
                  <a16:creationId xmlns:a16="http://schemas.microsoft.com/office/drawing/2014/main" id="{1D3ECEBF-C14D-0D33-FC9E-C62F339B8E8C}"/>
                </a:ext>
              </a:extLst>
            </p:cNvPr>
            <p:cNvSpPr/>
            <p:nvPr/>
          </p:nvSpPr>
          <p:spPr>
            <a:xfrm rot="10800000">
              <a:off x="2275567" y="5265395"/>
              <a:ext cx="461282" cy="397657"/>
            </a:xfrm>
            <a:prstGeom prst="triangle">
              <a:avLst/>
            </a:prstGeom>
            <a:solidFill>
              <a:srgbClr val="002060">
                <a:alpha val="50196"/>
              </a:srgb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" name="Треугольник 15">
              <a:extLst>
                <a:ext uri="{FF2B5EF4-FFF2-40B4-BE49-F238E27FC236}">
                  <a16:creationId xmlns:a16="http://schemas.microsoft.com/office/drawing/2014/main" id="{AE3E2D3D-DF68-77A5-133A-3FBF33BF3D00}"/>
                </a:ext>
              </a:extLst>
            </p:cNvPr>
            <p:cNvSpPr/>
            <p:nvPr/>
          </p:nvSpPr>
          <p:spPr>
            <a:xfrm rot="10800000">
              <a:off x="6946641" y="2545416"/>
              <a:ext cx="918483" cy="791796"/>
            </a:xfrm>
            <a:prstGeom prst="triangle">
              <a:avLst/>
            </a:prstGeom>
            <a:solidFill>
              <a:srgbClr val="203864">
                <a:alpha val="50196"/>
              </a:srgb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" name="Треугольник 17">
              <a:extLst>
                <a:ext uri="{FF2B5EF4-FFF2-40B4-BE49-F238E27FC236}">
                  <a16:creationId xmlns:a16="http://schemas.microsoft.com/office/drawing/2014/main" id="{3727DDCE-D43A-2C46-D6CA-3A178CE08655}"/>
                </a:ext>
              </a:extLst>
            </p:cNvPr>
            <p:cNvSpPr/>
            <p:nvPr/>
          </p:nvSpPr>
          <p:spPr>
            <a:xfrm>
              <a:off x="7469077" y="2654373"/>
              <a:ext cx="792093" cy="682839"/>
            </a:xfrm>
            <a:prstGeom prst="triangle">
              <a:avLst/>
            </a:prstGeom>
            <a:solidFill>
              <a:srgbClr val="0070C0">
                <a:alpha val="50196"/>
              </a:srgb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</p:spTree>
    <p:extLst>
      <p:ext uri="{BB962C8B-B14F-4D97-AF65-F5344CB8AC3E}">
        <p14:creationId xmlns:p14="http://schemas.microsoft.com/office/powerpoint/2010/main" val="38718782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Прямоугольник 21">
            <a:extLst>
              <a:ext uri="{FF2B5EF4-FFF2-40B4-BE49-F238E27FC236}">
                <a16:creationId xmlns:a16="http://schemas.microsoft.com/office/drawing/2014/main" id="{DE7B1884-0DC9-DA22-3C33-CFB922E90868}"/>
              </a:ext>
            </a:extLst>
          </p:cNvPr>
          <p:cNvSpPr/>
          <p:nvPr/>
        </p:nvSpPr>
        <p:spPr>
          <a:xfrm>
            <a:off x="1" y="1"/>
            <a:ext cx="12192000" cy="6858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Скругленный прямоугольник 3">
            <a:extLst>
              <a:ext uri="{FF2B5EF4-FFF2-40B4-BE49-F238E27FC236}">
                <a16:creationId xmlns:a16="http://schemas.microsoft.com/office/drawing/2014/main" id="{C3CCAF29-A18D-4778-F648-0F1F8400D40B}"/>
              </a:ext>
            </a:extLst>
          </p:cNvPr>
          <p:cNvSpPr/>
          <p:nvPr/>
        </p:nvSpPr>
        <p:spPr>
          <a:xfrm>
            <a:off x="4671152" y="627961"/>
            <a:ext cx="2016087" cy="1150862"/>
          </a:xfrm>
          <a:prstGeom prst="roundRect">
            <a:avLst/>
          </a:prstGeom>
          <a:solidFill>
            <a:schemeClr val="accent1">
              <a:lumMod val="40000"/>
              <a:lumOff val="60000"/>
              <a:alpha val="50196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031363"/>
              </a:solidFill>
            </a:endParaRPr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BF36319-D0A6-C060-192C-5221C338EA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17654" y="540610"/>
            <a:ext cx="2202456" cy="1325563"/>
          </a:xfrm>
        </p:spPr>
        <p:txBody>
          <a:bodyPr/>
          <a:lstStyle/>
          <a:p>
            <a:r>
              <a:rPr lang="ru-RU" b="1" dirty="0">
                <a:solidFill>
                  <a:srgbClr val="031363"/>
                </a:solidFill>
                <a:latin typeface="Georgia" pitchFamily="18" charset="0"/>
                <a:cs typeface="+mn-cs"/>
              </a:rPr>
              <a:t>ПЛАН</a:t>
            </a:r>
            <a:endParaRPr lang="ru-RU" b="1" dirty="0">
              <a:solidFill>
                <a:srgbClr val="031363"/>
              </a:solidFill>
            </a:endParaRPr>
          </a:p>
        </p:txBody>
      </p:sp>
      <p:sp>
        <p:nvSpPr>
          <p:cNvPr id="5" name="Скругленный прямоугольник 4">
            <a:extLst>
              <a:ext uri="{FF2B5EF4-FFF2-40B4-BE49-F238E27FC236}">
                <a16:creationId xmlns:a16="http://schemas.microsoft.com/office/drawing/2014/main" id="{D82218B4-E161-5AAC-4A17-F0CE26BC136C}"/>
              </a:ext>
            </a:extLst>
          </p:cNvPr>
          <p:cNvSpPr/>
          <p:nvPr/>
        </p:nvSpPr>
        <p:spPr>
          <a:xfrm>
            <a:off x="470053" y="2671982"/>
            <a:ext cx="4208445" cy="1654894"/>
          </a:xfrm>
          <a:prstGeom prst="roundRect">
            <a:avLst/>
          </a:prstGeom>
          <a:solidFill>
            <a:srgbClr val="DAE4F3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solidFill>
                  <a:srgbClr val="031363"/>
                </a:solidFill>
                <a:latin typeface="Georgia" pitchFamily="18" charset="0"/>
                <a:cs typeface="+mn-cs"/>
              </a:rPr>
              <a:t>Особенности составления отчета по аналитическим материалам ЦОКО.</a:t>
            </a:r>
          </a:p>
        </p:txBody>
      </p:sp>
      <p:sp>
        <p:nvSpPr>
          <p:cNvPr id="6" name="Скругленный прямоугольник 5">
            <a:extLst>
              <a:ext uri="{FF2B5EF4-FFF2-40B4-BE49-F238E27FC236}">
                <a16:creationId xmlns:a16="http://schemas.microsoft.com/office/drawing/2014/main" id="{8B528D4E-26B8-D716-77D7-336B5CBB5C05}"/>
              </a:ext>
            </a:extLst>
          </p:cNvPr>
          <p:cNvSpPr/>
          <p:nvPr/>
        </p:nvSpPr>
        <p:spPr>
          <a:xfrm>
            <a:off x="5067760" y="4909984"/>
            <a:ext cx="4770304" cy="1432193"/>
          </a:xfrm>
          <a:prstGeom prst="roundRect">
            <a:avLst/>
          </a:prstGeom>
          <a:solidFill>
            <a:srgbClr val="DAE4F3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dirty="0">
                <a:solidFill>
                  <a:srgbClr val="031363"/>
                </a:solidFill>
                <a:latin typeface="Georgia" pitchFamily="18" charset="0"/>
                <a:cs typeface="+mn-cs"/>
              </a:rPr>
              <a:t>Структура аналитического отчета по материалам ЦОКО.</a:t>
            </a:r>
            <a:endParaRPr lang="ru-RU" sz="2400" dirty="0">
              <a:solidFill>
                <a:srgbClr val="031363"/>
              </a:solidFill>
            </a:endParaRPr>
          </a:p>
        </p:txBody>
      </p:sp>
      <p:sp>
        <p:nvSpPr>
          <p:cNvPr id="7" name="Скругленный прямоугольник 6">
            <a:extLst>
              <a:ext uri="{FF2B5EF4-FFF2-40B4-BE49-F238E27FC236}">
                <a16:creationId xmlns:a16="http://schemas.microsoft.com/office/drawing/2014/main" id="{4231A9FA-5104-990C-E29A-B9CA4B7AC998}"/>
              </a:ext>
            </a:extLst>
          </p:cNvPr>
          <p:cNvSpPr/>
          <p:nvPr/>
        </p:nvSpPr>
        <p:spPr>
          <a:xfrm>
            <a:off x="6962660" y="2062908"/>
            <a:ext cx="4109292" cy="1231135"/>
          </a:xfrm>
          <a:prstGeom prst="roundRect">
            <a:avLst/>
          </a:prstGeom>
          <a:solidFill>
            <a:srgbClr val="DAE4F3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sz="2400" dirty="0">
              <a:solidFill>
                <a:srgbClr val="031363"/>
              </a:solidFill>
              <a:latin typeface="Georgia" pitchFamily="18" charset="0"/>
              <a:cs typeface="+mn-cs"/>
            </a:endParaRPr>
          </a:p>
          <a:p>
            <a:r>
              <a:rPr lang="ru-RU" sz="2400" dirty="0">
                <a:solidFill>
                  <a:srgbClr val="031363"/>
                </a:solidFill>
                <a:latin typeface="Georgia" pitchFamily="18" charset="0"/>
                <a:cs typeface="+mn-cs"/>
              </a:rPr>
              <a:t>Структура аналитической справки/отчета.</a:t>
            </a:r>
          </a:p>
          <a:p>
            <a:pPr algn="ctr"/>
            <a:endParaRPr lang="ru-RU" dirty="0"/>
          </a:p>
        </p:txBody>
      </p:sp>
      <p:sp>
        <p:nvSpPr>
          <p:cNvPr id="9" name="Овал 8">
            <a:extLst>
              <a:ext uri="{FF2B5EF4-FFF2-40B4-BE49-F238E27FC236}">
                <a16:creationId xmlns:a16="http://schemas.microsoft.com/office/drawing/2014/main" id="{1E0F5774-8FC1-4562-4E64-EB85088B1347}"/>
              </a:ext>
            </a:extLst>
          </p:cNvPr>
          <p:cNvSpPr/>
          <p:nvPr/>
        </p:nvSpPr>
        <p:spPr>
          <a:xfrm>
            <a:off x="822593" y="2098712"/>
            <a:ext cx="793214" cy="793214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>
                <a:latin typeface="Georgia" panose="02040502050405020303" pitchFamily="18" charset="0"/>
              </a:rPr>
              <a:t>2</a:t>
            </a:r>
            <a:endParaRPr lang="ru-RU" b="1" dirty="0">
              <a:latin typeface="Georgia" panose="02040502050405020303" pitchFamily="18" charset="0"/>
            </a:endParaRPr>
          </a:p>
        </p:txBody>
      </p:sp>
      <p:sp>
        <p:nvSpPr>
          <p:cNvPr id="10" name="Овал 9">
            <a:extLst>
              <a:ext uri="{FF2B5EF4-FFF2-40B4-BE49-F238E27FC236}">
                <a16:creationId xmlns:a16="http://schemas.microsoft.com/office/drawing/2014/main" id="{74DDCF22-B49F-6505-2456-C6CD0C7D8C62}"/>
              </a:ext>
            </a:extLst>
          </p:cNvPr>
          <p:cNvSpPr/>
          <p:nvPr/>
        </p:nvSpPr>
        <p:spPr>
          <a:xfrm>
            <a:off x="5622275" y="4326876"/>
            <a:ext cx="793214" cy="793214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>
                <a:latin typeface="Georgia" panose="02040502050405020303" pitchFamily="18" charset="0"/>
              </a:rPr>
              <a:t>3</a:t>
            </a:r>
          </a:p>
        </p:txBody>
      </p:sp>
      <p:sp>
        <p:nvSpPr>
          <p:cNvPr id="11" name="Овал 10">
            <a:extLst>
              <a:ext uri="{FF2B5EF4-FFF2-40B4-BE49-F238E27FC236}">
                <a16:creationId xmlns:a16="http://schemas.microsoft.com/office/drawing/2014/main" id="{18B3F791-7740-3D44-917A-BB59F7D8DF86}"/>
              </a:ext>
            </a:extLst>
          </p:cNvPr>
          <p:cNvSpPr/>
          <p:nvPr/>
        </p:nvSpPr>
        <p:spPr>
          <a:xfrm>
            <a:off x="8445805" y="1469566"/>
            <a:ext cx="793214" cy="793214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>
                <a:latin typeface="Georgia" panose="02040502050405020303" pitchFamily="18" charset="0"/>
              </a:rPr>
              <a:t>1</a:t>
            </a:r>
          </a:p>
        </p:txBody>
      </p:sp>
      <p:cxnSp>
        <p:nvCxnSpPr>
          <p:cNvPr id="13" name="Соединительная линия уступом 12">
            <a:extLst>
              <a:ext uri="{FF2B5EF4-FFF2-40B4-BE49-F238E27FC236}">
                <a16:creationId xmlns:a16="http://schemas.microsoft.com/office/drawing/2014/main" id="{E323015A-5D86-F1DE-6260-9ECEE3E3A8BF}"/>
              </a:ext>
            </a:extLst>
          </p:cNvPr>
          <p:cNvCxnSpPr>
            <a:cxnSpLocks/>
            <a:stCxn id="4" idx="1"/>
            <a:endCxn id="9" idx="0"/>
          </p:cNvCxnSpPr>
          <p:nvPr/>
        </p:nvCxnSpPr>
        <p:spPr>
          <a:xfrm rot="10800000" flipV="1">
            <a:off x="1219200" y="1203392"/>
            <a:ext cx="3451952" cy="895320"/>
          </a:xfrm>
          <a:prstGeom prst="bentConnector2">
            <a:avLst/>
          </a:prstGeom>
          <a:ln>
            <a:solidFill>
              <a:srgbClr val="0070C0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5" name="Соединительная линия уступом 14">
            <a:extLst>
              <a:ext uri="{FF2B5EF4-FFF2-40B4-BE49-F238E27FC236}">
                <a16:creationId xmlns:a16="http://schemas.microsoft.com/office/drawing/2014/main" id="{3E98ADC5-E948-6F8F-439D-B025C3028FBA}"/>
              </a:ext>
            </a:extLst>
          </p:cNvPr>
          <p:cNvCxnSpPr>
            <a:cxnSpLocks/>
            <a:stCxn id="4" idx="0"/>
            <a:endCxn id="11" idx="0"/>
          </p:cNvCxnSpPr>
          <p:nvPr/>
        </p:nvCxnSpPr>
        <p:spPr>
          <a:xfrm rot="16200000" flipH="1">
            <a:off x="6840001" y="-532845"/>
            <a:ext cx="841605" cy="3163216"/>
          </a:xfrm>
          <a:prstGeom prst="bentConnector3">
            <a:avLst>
              <a:gd name="adj1" fmla="val -27162"/>
            </a:avLst>
          </a:prstGeom>
          <a:ln>
            <a:solidFill>
              <a:srgbClr val="0070C0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8" name="Соединительная линия уступом 17">
            <a:extLst>
              <a:ext uri="{FF2B5EF4-FFF2-40B4-BE49-F238E27FC236}">
                <a16:creationId xmlns:a16="http://schemas.microsoft.com/office/drawing/2014/main" id="{F73EAF4C-28F4-5423-D83D-8E419953F4D4}"/>
              </a:ext>
            </a:extLst>
          </p:cNvPr>
          <p:cNvCxnSpPr>
            <a:cxnSpLocks/>
            <a:stCxn id="4" idx="2"/>
            <a:endCxn id="10" idx="0"/>
          </p:cNvCxnSpPr>
          <p:nvPr/>
        </p:nvCxnSpPr>
        <p:spPr>
          <a:xfrm rot="16200000" flipH="1">
            <a:off x="4575013" y="2883006"/>
            <a:ext cx="2548053" cy="339686"/>
          </a:xfrm>
          <a:prstGeom prst="bentConnector3">
            <a:avLst/>
          </a:prstGeom>
          <a:ln>
            <a:solidFill>
              <a:srgbClr val="0070C0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025570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Прямоугольник 39">
            <a:extLst>
              <a:ext uri="{FF2B5EF4-FFF2-40B4-BE49-F238E27FC236}">
                <a16:creationId xmlns:a16="http://schemas.microsoft.com/office/drawing/2014/main" id="{3DBBF59E-9103-3EB0-4B10-68FB8B2F8724}"/>
              </a:ext>
            </a:extLst>
          </p:cNvPr>
          <p:cNvSpPr/>
          <p:nvPr/>
        </p:nvSpPr>
        <p:spPr>
          <a:xfrm>
            <a:off x="1" y="1"/>
            <a:ext cx="12192000" cy="6858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кругленный прямоугольник 6">
            <a:extLst>
              <a:ext uri="{FF2B5EF4-FFF2-40B4-BE49-F238E27FC236}">
                <a16:creationId xmlns:a16="http://schemas.microsoft.com/office/drawing/2014/main" id="{140F517A-7AF2-60C8-BA86-12E808EB5648}"/>
              </a:ext>
            </a:extLst>
          </p:cNvPr>
          <p:cNvSpPr/>
          <p:nvPr/>
        </p:nvSpPr>
        <p:spPr>
          <a:xfrm>
            <a:off x="1226912" y="502176"/>
            <a:ext cx="9949088" cy="353219"/>
          </a:xfrm>
          <a:prstGeom prst="roundRect">
            <a:avLst/>
          </a:prstGeom>
          <a:solidFill>
            <a:schemeClr val="accent1">
              <a:lumMod val="40000"/>
              <a:lumOff val="60000"/>
              <a:alpha val="50196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031363"/>
              </a:solidFill>
            </a:endParaRPr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37823EA-44B1-495F-5494-8090A5E7C6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7250" y="135953"/>
            <a:ext cx="10477500" cy="749305"/>
          </a:xfrm>
        </p:spPr>
        <p:txBody>
          <a:bodyPr>
            <a:normAutofit/>
          </a:bodyPr>
          <a:lstStyle/>
          <a:p>
            <a:r>
              <a:rPr lang="ru-RU" altLang="ru-RU" sz="4000" dirty="0">
                <a:solidFill>
                  <a:srgbClr val="031363"/>
                </a:solidFill>
                <a:latin typeface="Georgia" panose="02040502050405020303" pitchFamily="18" charset="0"/>
              </a:rPr>
              <a:t>Структура аналитической справки/отчета</a:t>
            </a:r>
            <a:endParaRPr lang="ru-RU" sz="4000" dirty="0">
              <a:solidFill>
                <a:srgbClr val="031363"/>
              </a:solidFill>
            </a:endParaRPr>
          </a:p>
        </p:txBody>
      </p:sp>
      <p:sp>
        <p:nvSpPr>
          <p:cNvPr id="8" name="Скругленный прямоугольник 7">
            <a:extLst>
              <a:ext uri="{FF2B5EF4-FFF2-40B4-BE49-F238E27FC236}">
                <a16:creationId xmlns:a16="http://schemas.microsoft.com/office/drawing/2014/main" id="{CC029C36-FB32-8605-969D-FC2B97CAE939}"/>
              </a:ext>
            </a:extLst>
          </p:cNvPr>
          <p:cNvSpPr/>
          <p:nvPr/>
        </p:nvSpPr>
        <p:spPr>
          <a:xfrm>
            <a:off x="695490" y="1117775"/>
            <a:ext cx="1519809" cy="477590"/>
          </a:xfrm>
          <a:prstGeom prst="roundRect">
            <a:avLst/>
          </a:prstGeom>
          <a:solidFill>
            <a:srgbClr val="1E3864">
              <a:alpha val="74902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bg1"/>
                </a:solidFill>
                <a:latin typeface="Georgia" panose="02040502050405020303" pitchFamily="18" charset="0"/>
              </a:rPr>
              <a:t>Раздел</a:t>
            </a:r>
          </a:p>
        </p:txBody>
      </p:sp>
      <p:sp>
        <p:nvSpPr>
          <p:cNvPr id="9" name="Скругленный прямоугольник 8">
            <a:extLst>
              <a:ext uri="{FF2B5EF4-FFF2-40B4-BE49-F238E27FC236}">
                <a16:creationId xmlns:a16="http://schemas.microsoft.com/office/drawing/2014/main" id="{19BA406A-0091-457D-C85A-DBF3B73E4179}"/>
              </a:ext>
            </a:extLst>
          </p:cNvPr>
          <p:cNvSpPr/>
          <p:nvPr/>
        </p:nvSpPr>
        <p:spPr>
          <a:xfrm>
            <a:off x="2215299" y="1117775"/>
            <a:ext cx="9526935" cy="477590"/>
          </a:xfrm>
          <a:prstGeom prst="roundRect">
            <a:avLst/>
          </a:prstGeom>
          <a:solidFill>
            <a:srgbClr val="566A8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0" lang="ru-RU" sz="1800" b="1" i="0" u="none" strike="noStrike" cap="none" normalizeH="0" baseline="0" dirty="0">
              <a:ln>
                <a:noFill/>
              </a:ln>
              <a:solidFill>
                <a:srgbClr val="3C3E42"/>
              </a:solidFill>
              <a:effectLst/>
              <a:latin typeface="Century Schoolbook" pitchFamily="18" charset="0"/>
              <a:cs typeface="Arial" charset="0"/>
            </a:endParaRPr>
          </a:p>
          <a:p>
            <a:r>
              <a:rPr kumimoji="0" lang="ru-RU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Century Schoolbook" pitchFamily="18" charset="0"/>
                <a:cs typeface="Arial" charset="0"/>
              </a:rPr>
              <a:t>Содержание раздела</a:t>
            </a:r>
          </a:p>
          <a:p>
            <a:pPr algn="ctr"/>
            <a:endParaRPr lang="ru-RU" dirty="0">
              <a:solidFill>
                <a:srgbClr val="031363"/>
              </a:solidFill>
            </a:endParaRPr>
          </a:p>
        </p:txBody>
      </p:sp>
      <p:sp>
        <p:nvSpPr>
          <p:cNvPr id="12" name="Скругленный прямоугольник 11">
            <a:extLst>
              <a:ext uri="{FF2B5EF4-FFF2-40B4-BE49-F238E27FC236}">
                <a16:creationId xmlns:a16="http://schemas.microsoft.com/office/drawing/2014/main" id="{E35B3A1E-765A-D2CE-5EAB-37AE42A2C32B}"/>
              </a:ext>
            </a:extLst>
          </p:cNvPr>
          <p:cNvSpPr/>
          <p:nvPr/>
        </p:nvSpPr>
        <p:spPr>
          <a:xfrm>
            <a:off x="695490" y="1597277"/>
            <a:ext cx="1519809" cy="364311"/>
          </a:xfrm>
          <a:prstGeom prst="roundRect">
            <a:avLst/>
          </a:prstGeom>
          <a:solidFill>
            <a:srgbClr val="DAE4F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rgbClr val="021363"/>
                </a:solidFill>
                <a:latin typeface="Georgia" panose="02040502050405020303" pitchFamily="18" charset="0"/>
              </a:rPr>
              <a:t>1</a:t>
            </a:r>
            <a:r>
              <a:rPr lang="ru-RU" sz="2000" b="1" dirty="0">
                <a:solidFill>
                  <a:srgbClr val="021363"/>
                </a:solidFill>
                <a:latin typeface="Georgia" panose="02040502050405020303" pitchFamily="18" charset="0"/>
              </a:rPr>
              <a:t> </a:t>
            </a:r>
            <a:r>
              <a:rPr lang="ru-RU" b="1" dirty="0">
                <a:solidFill>
                  <a:srgbClr val="021363"/>
                </a:solidFill>
                <a:latin typeface="Georgia" panose="02040502050405020303" pitchFamily="18" charset="0"/>
              </a:rPr>
              <a:t>раздел</a:t>
            </a:r>
          </a:p>
        </p:txBody>
      </p:sp>
      <p:sp>
        <p:nvSpPr>
          <p:cNvPr id="13" name="Скругленный прямоугольник 12">
            <a:extLst>
              <a:ext uri="{FF2B5EF4-FFF2-40B4-BE49-F238E27FC236}">
                <a16:creationId xmlns:a16="http://schemas.microsoft.com/office/drawing/2014/main" id="{0B5065CB-EFF4-32D9-46FB-5EF391C2D6AF}"/>
              </a:ext>
            </a:extLst>
          </p:cNvPr>
          <p:cNvSpPr/>
          <p:nvPr/>
        </p:nvSpPr>
        <p:spPr>
          <a:xfrm>
            <a:off x="2215299" y="1597277"/>
            <a:ext cx="9526935" cy="364311"/>
          </a:xfrm>
          <a:prstGeom prst="roundRect">
            <a:avLst/>
          </a:prstGeom>
          <a:solidFill>
            <a:srgbClr val="DBE5F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1" i="0" u="sng" strike="noStrike" cap="none" normalizeH="0" baseline="0" dirty="0">
              <a:ln>
                <a:noFill/>
              </a:ln>
              <a:solidFill>
                <a:srgbClr val="3C3E42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sng" strike="noStrike" cap="none" normalizeH="0" baseline="0" dirty="0">
                <a:ln>
                  <a:noFill/>
                </a:ln>
                <a:solidFill>
                  <a:srgbClr val="021363"/>
                </a:solidFill>
                <a:effectLst/>
                <a:latin typeface="Georgia" panose="02040502050405020303" pitchFamily="18" charset="0"/>
                <a:cs typeface="Times New Roman" pitchFamily="18" charset="0"/>
              </a:rPr>
              <a:t>Цель</a:t>
            </a:r>
            <a:r>
              <a:rPr kumimoji="0" lang="ru-RU" sz="1600" b="0" i="0" u="sng" strike="noStrike" cap="none" normalizeH="0" baseline="0" dirty="0">
                <a:ln>
                  <a:noFill/>
                </a:ln>
                <a:solidFill>
                  <a:srgbClr val="021363"/>
                </a:solidFill>
                <a:effectLst/>
                <a:latin typeface="Georgia" panose="02040502050405020303" pitchFamily="18" charset="0"/>
                <a:cs typeface="Times New Roman" pitchFamily="18" charset="0"/>
              </a:rPr>
              <a:t>  </a:t>
            </a:r>
            <a:r>
              <a:rPr kumimoji="0" lang="ru-RU" sz="1600" b="0" i="0" u="none" strike="noStrike" cap="none" normalizeH="0" baseline="0" dirty="0">
                <a:ln>
                  <a:noFill/>
                </a:ln>
                <a:solidFill>
                  <a:srgbClr val="021363"/>
                </a:solidFill>
                <a:effectLst/>
                <a:latin typeface="Georgia" panose="02040502050405020303" pitchFamily="18" charset="0"/>
                <a:cs typeface="Times New Roman" pitchFamily="18" charset="0"/>
              </a:rPr>
              <a:t>(что и как проверялось в ходе оценочной процедуры?) </a:t>
            </a:r>
          </a:p>
          <a:p>
            <a:pPr algn="ctr"/>
            <a:endParaRPr lang="ru-RU" dirty="0">
              <a:solidFill>
                <a:srgbClr val="031363"/>
              </a:solidFill>
            </a:endParaRPr>
          </a:p>
        </p:txBody>
      </p:sp>
      <p:sp>
        <p:nvSpPr>
          <p:cNvPr id="18" name="Скругленный прямоугольник 17">
            <a:extLst>
              <a:ext uri="{FF2B5EF4-FFF2-40B4-BE49-F238E27FC236}">
                <a16:creationId xmlns:a16="http://schemas.microsoft.com/office/drawing/2014/main" id="{EC9F7A82-F457-FBC8-578C-CF51A97FF9E5}"/>
              </a:ext>
            </a:extLst>
          </p:cNvPr>
          <p:cNvSpPr/>
          <p:nvPr/>
        </p:nvSpPr>
        <p:spPr>
          <a:xfrm>
            <a:off x="695490" y="1964284"/>
            <a:ext cx="1519809" cy="364311"/>
          </a:xfrm>
          <a:prstGeom prst="roundRect">
            <a:avLst/>
          </a:prstGeom>
          <a:solidFill>
            <a:srgbClr val="1E3864">
              <a:alpha val="74902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chemeClr val="bg1"/>
                </a:solidFill>
                <a:latin typeface="Georgia" panose="02040502050405020303" pitchFamily="18" charset="0"/>
              </a:rPr>
              <a:t>2</a:t>
            </a:r>
            <a:r>
              <a:rPr lang="ru-RU" sz="2000" b="1" dirty="0">
                <a:solidFill>
                  <a:schemeClr val="bg1"/>
                </a:solidFill>
                <a:latin typeface="Georgia" panose="02040502050405020303" pitchFamily="18" charset="0"/>
              </a:rPr>
              <a:t> </a:t>
            </a:r>
            <a:r>
              <a:rPr lang="ru-RU" b="1" dirty="0">
                <a:solidFill>
                  <a:schemeClr val="bg1"/>
                </a:solidFill>
                <a:latin typeface="Georgia" panose="02040502050405020303" pitchFamily="18" charset="0"/>
              </a:rPr>
              <a:t>раздел</a:t>
            </a:r>
          </a:p>
        </p:txBody>
      </p:sp>
      <p:sp>
        <p:nvSpPr>
          <p:cNvPr id="19" name="Скругленный прямоугольник 18">
            <a:extLst>
              <a:ext uri="{FF2B5EF4-FFF2-40B4-BE49-F238E27FC236}">
                <a16:creationId xmlns:a16="http://schemas.microsoft.com/office/drawing/2014/main" id="{04D29E4A-AF8F-671D-ED32-264FA68F473D}"/>
              </a:ext>
            </a:extLst>
          </p:cNvPr>
          <p:cNvSpPr/>
          <p:nvPr/>
        </p:nvSpPr>
        <p:spPr>
          <a:xfrm>
            <a:off x="2215299" y="1964284"/>
            <a:ext cx="9526935" cy="364311"/>
          </a:xfrm>
          <a:prstGeom prst="roundRect">
            <a:avLst/>
          </a:prstGeom>
          <a:solidFill>
            <a:srgbClr val="566A8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0" lang="ru-RU" sz="1800" b="1" i="0" u="sng" strike="noStrike" cap="none" normalizeH="0" baseline="0" dirty="0">
              <a:ln>
                <a:noFill/>
              </a:ln>
              <a:solidFill>
                <a:srgbClr val="3C3E42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r>
              <a:rPr kumimoji="0" lang="ru-RU" sz="1600" b="1" i="0" u="sng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Georgia" panose="02040502050405020303" pitchFamily="18" charset="0"/>
                <a:cs typeface="Times New Roman" pitchFamily="18" charset="0"/>
              </a:rPr>
              <a:t>Объект и методы оценки:</a:t>
            </a:r>
            <a:endParaRPr kumimoji="0" lang="ru-RU" sz="16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Georgia" panose="02040502050405020303" pitchFamily="18" charset="0"/>
              <a:cs typeface="Times New Roman" pitchFamily="18" charset="0"/>
            </a:endParaRPr>
          </a:p>
          <a:p>
            <a:pPr algn="ctr"/>
            <a:endParaRPr lang="ru-RU" dirty="0">
              <a:solidFill>
                <a:srgbClr val="031363"/>
              </a:solidFill>
            </a:endParaRPr>
          </a:p>
        </p:txBody>
      </p:sp>
      <p:sp>
        <p:nvSpPr>
          <p:cNvPr id="21" name="Скругленный прямоугольник 20">
            <a:extLst>
              <a:ext uri="{FF2B5EF4-FFF2-40B4-BE49-F238E27FC236}">
                <a16:creationId xmlns:a16="http://schemas.microsoft.com/office/drawing/2014/main" id="{C66F898E-2536-EACB-2580-34E76F028427}"/>
              </a:ext>
            </a:extLst>
          </p:cNvPr>
          <p:cNvSpPr/>
          <p:nvPr/>
        </p:nvSpPr>
        <p:spPr>
          <a:xfrm>
            <a:off x="2215299" y="2335809"/>
            <a:ext cx="9526936" cy="562099"/>
          </a:xfrm>
          <a:prstGeom prst="roundRect">
            <a:avLst/>
          </a:prstGeom>
          <a:solidFill>
            <a:srgbClr val="DBE5F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sng" strike="noStrike" cap="none" normalizeH="0" baseline="0" dirty="0">
              <a:ln>
                <a:noFill/>
              </a:ln>
              <a:solidFill>
                <a:srgbClr val="3C3E42"/>
              </a:solidFill>
              <a:effectLst/>
              <a:latin typeface="Georgia" panose="02040502050405020303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sng" strike="noStrike" cap="none" normalizeH="0" baseline="0" dirty="0">
                <a:ln>
                  <a:noFill/>
                </a:ln>
                <a:solidFill>
                  <a:srgbClr val="021363"/>
                </a:solidFill>
                <a:effectLst/>
                <a:latin typeface="Georgia" panose="02040502050405020303" pitchFamily="18" charset="0"/>
                <a:cs typeface="Times New Roman" pitchFamily="18" charset="0"/>
              </a:rPr>
              <a:t>Объект оценки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>
                <a:ln>
                  <a:noFill/>
                </a:ln>
                <a:solidFill>
                  <a:srgbClr val="021363"/>
                </a:solidFill>
                <a:effectLst/>
                <a:latin typeface="Georgia" panose="02040502050405020303" pitchFamily="18" charset="0"/>
                <a:cs typeface="Times New Roman" pitchFamily="18" charset="0"/>
              </a:rPr>
              <a:t>(</a:t>
            </a:r>
            <a:r>
              <a:rPr kumimoji="0" lang="ru-RU" sz="1600" b="0" i="1" u="none" strike="noStrike" cap="none" normalizeH="0" baseline="0" dirty="0">
                <a:ln>
                  <a:noFill/>
                </a:ln>
                <a:solidFill>
                  <a:srgbClr val="021363"/>
                </a:solidFill>
                <a:effectLst/>
                <a:latin typeface="Georgia" panose="02040502050405020303" pitchFamily="18" charset="0"/>
                <a:cs typeface="Times New Roman" pitchFamily="18" charset="0"/>
              </a:rPr>
              <a:t>Характеристика участников и технология проведения процедуры диагностики</a:t>
            </a:r>
            <a:r>
              <a:rPr kumimoji="0" lang="ru-RU" sz="1600" b="0" i="0" u="none" strike="noStrike" cap="none" normalizeH="0" baseline="0" dirty="0">
                <a:ln>
                  <a:noFill/>
                </a:ln>
                <a:solidFill>
                  <a:srgbClr val="021363"/>
                </a:solidFill>
                <a:effectLst/>
                <a:latin typeface="Georgia" panose="02040502050405020303" pitchFamily="18" charset="0"/>
                <a:cs typeface="Times New Roman" pitchFamily="18" charset="0"/>
              </a:rPr>
              <a:t>)</a:t>
            </a:r>
          </a:p>
          <a:p>
            <a:pPr algn="ctr"/>
            <a:endParaRPr lang="ru-RU" dirty="0">
              <a:solidFill>
                <a:srgbClr val="031363"/>
              </a:solidFill>
              <a:latin typeface="Georgia" panose="02040502050405020303" pitchFamily="18" charset="0"/>
            </a:endParaRPr>
          </a:p>
        </p:txBody>
      </p:sp>
      <p:sp>
        <p:nvSpPr>
          <p:cNvPr id="31" name="Скругленный прямоугольник 30">
            <a:extLst>
              <a:ext uri="{FF2B5EF4-FFF2-40B4-BE49-F238E27FC236}">
                <a16:creationId xmlns:a16="http://schemas.microsoft.com/office/drawing/2014/main" id="{F8F21D69-3EEA-BE30-35BC-99735C67A8CC}"/>
              </a:ext>
            </a:extLst>
          </p:cNvPr>
          <p:cNvSpPr/>
          <p:nvPr/>
        </p:nvSpPr>
        <p:spPr>
          <a:xfrm>
            <a:off x="2215299" y="2894412"/>
            <a:ext cx="9526936" cy="839606"/>
          </a:xfrm>
          <a:prstGeom prst="roundRect">
            <a:avLst/>
          </a:prstGeom>
          <a:solidFill>
            <a:srgbClr val="566A8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kumimoji="0" lang="ru-RU" sz="1800" b="0" i="0" u="sng" strike="noStrike" cap="none" normalizeH="0" baseline="0" dirty="0">
              <a:ln>
                <a:noFill/>
              </a:ln>
              <a:solidFill>
                <a:srgbClr val="3C3E42"/>
              </a:solidFill>
              <a:effectLst/>
              <a:latin typeface="Georgia" panose="02040502050405020303" pitchFamily="18" charset="0"/>
              <a:cs typeface="Times New Roman" pitchFamily="18" charset="0"/>
            </a:endParaRPr>
          </a:p>
          <a:p>
            <a:r>
              <a:rPr kumimoji="0" lang="ru-RU" sz="1600" b="1" i="0" u="sng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Georgia" panose="02040502050405020303" pitchFamily="18" charset="0"/>
                <a:cs typeface="Times New Roman" pitchFamily="18" charset="0"/>
              </a:rPr>
              <a:t>Методика оценивания/анализа</a:t>
            </a:r>
            <a:r>
              <a:rPr kumimoji="0" lang="ru-RU" sz="16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Georgia" panose="02040502050405020303" pitchFamily="18" charset="0"/>
                <a:cs typeface="Times New Roman" pitchFamily="18" charset="0"/>
              </a:rPr>
              <a:t> </a:t>
            </a:r>
            <a:r>
              <a:rPr kumimoji="0" lang="ru-RU" sz="1600" b="0" i="1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Georgia" panose="02040502050405020303" pitchFamily="18" charset="0"/>
                <a:cs typeface="Times New Roman" pitchFamily="18" charset="0"/>
              </a:rPr>
              <a:t>(метод и инструментарий оценки, как и кем осуществлялась оценка работ, как подсчитывались результаты, основания распределения на группы...)</a:t>
            </a:r>
          </a:p>
          <a:p>
            <a:endParaRPr lang="ru-RU" dirty="0">
              <a:solidFill>
                <a:srgbClr val="031363"/>
              </a:solidFill>
              <a:latin typeface="Georgia" panose="02040502050405020303" pitchFamily="18" charset="0"/>
            </a:endParaRPr>
          </a:p>
        </p:txBody>
      </p:sp>
      <p:sp>
        <p:nvSpPr>
          <p:cNvPr id="32" name="Скругленный прямоугольник 31">
            <a:extLst>
              <a:ext uri="{FF2B5EF4-FFF2-40B4-BE49-F238E27FC236}">
                <a16:creationId xmlns:a16="http://schemas.microsoft.com/office/drawing/2014/main" id="{3FC052AA-A53D-868D-9221-7DE916EDB8C5}"/>
              </a:ext>
            </a:extLst>
          </p:cNvPr>
          <p:cNvSpPr/>
          <p:nvPr/>
        </p:nvSpPr>
        <p:spPr>
          <a:xfrm>
            <a:off x="695490" y="3735928"/>
            <a:ext cx="1519809" cy="1043617"/>
          </a:xfrm>
          <a:prstGeom prst="roundRect">
            <a:avLst/>
          </a:prstGeom>
          <a:solidFill>
            <a:srgbClr val="DAE4F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rgbClr val="021363"/>
                </a:solidFill>
                <a:latin typeface="Georgia" panose="02040502050405020303" pitchFamily="18" charset="0"/>
              </a:rPr>
              <a:t>3</a:t>
            </a:r>
            <a:r>
              <a:rPr lang="ru-RU" sz="2000" b="1" dirty="0">
                <a:solidFill>
                  <a:srgbClr val="021363"/>
                </a:solidFill>
                <a:latin typeface="Georgia" panose="02040502050405020303" pitchFamily="18" charset="0"/>
              </a:rPr>
              <a:t> раздел</a:t>
            </a:r>
            <a:endParaRPr lang="ru-RU" b="1" dirty="0">
              <a:solidFill>
                <a:srgbClr val="021363"/>
              </a:solidFill>
              <a:latin typeface="Georgia" panose="02040502050405020303" pitchFamily="18" charset="0"/>
            </a:endParaRPr>
          </a:p>
        </p:txBody>
      </p:sp>
      <p:sp>
        <p:nvSpPr>
          <p:cNvPr id="33" name="Скругленный прямоугольник 32">
            <a:extLst>
              <a:ext uri="{FF2B5EF4-FFF2-40B4-BE49-F238E27FC236}">
                <a16:creationId xmlns:a16="http://schemas.microsoft.com/office/drawing/2014/main" id="{4DE7F327-E989-069D-E4DE-293CD15AACC3}"/>
              </a:ext>
            </a:extLst>
          </p:cNvPr>
          <p:cNvSpPr/>
          <p:nvPr/>
        </p:nvSpPr>
        <p:spPr>
          <a:xfrm>
            <a:off x="2215299" y="3735928"/>
            <a:ext cx="9526935" cy="1043617"/>
          </a:xfrm>
          <a:prstGeom prst="roundRect">
            <a:avLst/>
          </a:prstGeom>
          <a:solidFill>
            <a:srgbClr val="DBE5F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kumimoji="0" lang="ru-RU" sz="1800" b="1" i="0" u="sng" strike="noStrike" cap="none" normalizeH="0" baseline="0" dirty="0">
              <a:ln>
                <a:noFill/>
              </a:ln>
              <a:solidFill>
                <a:srgbClr val="3C3E42"/>
              </a:solidFill>
              <a:effectLst/>
              <a:latin typeface="Georgia" panose="02040502050405020303" pitchFamily="18" charset="0"/>
              <a:cs typeface="Times New Roman" pitchFamily="18" charset="0"/>
            </a:endParaRPr>
          </a:p>
          <a:p>
            <a:r>
              <a:rPr kumimoji="0" lang="ru-RU" sz="1600" b="1" i="0" u="sng" strike="noStrike" cap="none" normalizeH="0" baseline="0" dirty="0">
                <a:ln>
                  <a:noFill/>
                </a:ln>
                <a:solidFill>
                  <a:srgbClr val="021363"/>
                </a:solidFill>
                <a:effectLst/>
                <a:latin typeface="Georgia" panose="02040502050405020303" pitchFamily="18" charset="0"/>
                <a:cs typeface="Times New Roman" pitchFamily="18" charset="0"/>
              </a:rPr>
              <a:t>Статистические данные оценочной процедуры</a:t>
            </a:r>
            <a:r>
              <a:rPr kumimoji="0" lang="ru-RU" sz="1600" b="0" i="0" u="none" strike="noStrike" cap="none" normalizeH="0" baseline="0" dirty="0">
                <a:ln>
                  <a:noFill/>
                </a:ln>
                <a:solidFill>
                  <a:srgbClr val="021363"/>
                </a:solidFill>
                <a:effectLst/>
                <a:latin typeface="Georgia" panose="02040502050405020303" pitchFamily="18" charset="0"/>
                <a:cs typeface="Times New Roman" pitchFamily="18" charset="0"/>
              </a:rPr>
              <a:t> (</a:t>
            </a:r>
            <a:r>
              <a:rPr kumimoji="0" lang="ru-RU" sz="1600" b="0" i="1" u="none" strike="noStrike" cap="none" normalizeH="0" baseline="0" dirty="0">
                <a:ln>
                  <a:noFill/>
                </a:ln>
                <a:solidFill>
                  <a:srgbClr val="021363"/>
                </a:solidFill>
                <a:effectLst/>
                <a:latin typeface="Georgia" panose="02040502050405020303" pitchFamily="18" charset="0"/>
                <a:cs typeface="Times New Roman" pitchFamily="18" charset="0"/>
              </a:rPr>
              <a:t>основная статистика, средний % выполнения проверочной работы, распределение участников по процентам выполнения заданий...</a:t>
            </a:r>
            <a:r>
              <a:rPr kumimoji="0" lang="ru-RU" sz="1600" b="0" i="0" u="none" strike="noStrike" cap="none" normalizeH="0" baseline="0" dirty="0">
                <a:ln>
                  <a:noFill/>
                </a:ln>
                <a:solidFill>
                  <a:srgbClr val="021363"/>
                </a:solidFill>
                <a:effectLst/>
                <a:latin typeface="Georgia" panose="02040502050405020303" pitchFamily="18" charset="0"/>
                <a:cs typeface="Times New Roman" pitchFamily="18" charset="0"/>
              </a:rPr>
              <a:t>)</a:t>
            </a:r>
          </a:p>
          <a:p>
            <a:pPr algn="ctr"/>
            <a:endParaRPr lang="ru-RU" dirty="0">
              <a:solidFill>
                <a:srgbClr val="031363"/>
              </a:solidFill>
              <a:latin typeface="Georgia" panose="02040502050405020303" pitchFamily="18" charset="0"/>
            </a:endParaRPr>
          </a:p>
        </p:txBody>
      </p:sp>
      <p:sp>
        <p:nvSpPr>
          <p:cNvPr id="34" name="Скругленный прямоугольник 33">
            <a:extLst>
              <a:ext uri="{FF2B5EF4-FFF2-40B4-BE49-F238E27FC236}">
                <a16:creationId xmlns:a16="http://schemas.microsoft.com/office/drawing/2014/main" id="{59DA261C-1D7F-A028-9986-610DED3E5A9C}"/>
              </a:ext>
            </a:extLst>
          </p:cNvPr>
          <p:cNvSpPr/>
          <p:nvPr/>
        </p:nvSpPr>
        <p:spPr>
          <a:xfrm>
            <a:off x="695490" y="4779545"/>
            <a:ext cx="1519810" cy="942866"/>
          </a:xfrm>
          <a:prstGeom prst="roundRect">
            <a:avLst/>
          </a:prstGeom>
          <a:solidFill>
            <a:srgbClr val="1E3864">
              <a:alpha val="74902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chemeClr val="bg1"/>
                </a:solidFill>
                <a:latin typeface="Georgia" panose="02040502050405020303" pitchFamily="18" charset="0"/>
              </a:rPr>
              <a:t>4</a:t>
            </a:r>
            <a:r>
              <a:rPr lang="ru-RU" sz="2000" b="1" dirty="0">
                <a:solidFill>
                  <a:schemeClr val="bg1"/>
                </a:solidFill>
                <a:latin typeface="Georgia" panose="02040502050405020303" pitchFamily="18" charset="0"/>
              </a:rPr>
              <a:t> раздел</a:t>
            </a:r>
            <a:endParaRPr lang="ru-RU" b="1" dirty="0">
              <a:solidFill>
                <a:schemeClr val="bg1"/>
              </a:solidFill>
              <a:latin typeface="Georgia" panose="02040502050405020303" pitchFamily="18" charset="0"/>
            </a:endParaRPr>
          </a:p>
        </p:txBody>
      </p:sp>
      <p:sp>
        <p:nvSpPr>
          <p:cNvPr id="35" name="Скругленный прямоугольник 34">
            <a:extLst>
              <a:ext uri="{FF2B5EF4-FFF2-40B4-BE49-F238E27FC236}">
                <a16:creationId xmlns:a16="http://schemas.microsoft.com/office/drawing/2014/main" id="{843C6574-3447-0E41-056A-A325F8660D28}"/>
              </a:ext>
            </a:extLst>
          </p:cNvPr>
          <p:cNvSpPr/>
          <p:nvPr/>
        </p:nvSpPr>
        <p:spPr>
          <a:xfrm>
            <a:off x="2215299" y="4779545"/>
            <a:ext cx="9526936" cy="942866"/>
          </a:xfrm>
          <a:prstGeom prst="roundRect">
            <a:avLst/>
          </a:prstGeom>
          <a:solidFill>
            <a:srgbClr val="566A8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0" lang="ru-RU" sz="1600" b="1" i="0" u="sng" strike="noStrike" cap="none" normalizeH="0" baseline="0" dirty="0">
              <a:ln>
                <a:noFill/>
              </a:ln>
              <a:solidFill>
                <a:srgbClr val="3C3E42"/>
              </a:solidFill>
              <a:effectLst/>
              <a:latin typeface="Georgia" panose="02040502050405020303" pitchFamily="18" charset="0"/>
              <a:cs typeface="Times New Roman" pitchFamily="18" charset="0"/>
            </a:endParaRPr>
          </a:p>
          <a:p>
            <a:r>
              <a:rPr kumimoji="0" lang="ru-RU" sz="1600" b="1" i="0" u="sng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Georgia" panose="02040502050405020303" pitchFamily="18" charset="0"/>
                <a:cs typeface="Times New Roman" pitchFamily="18" charset="0"/>
              </a:rPr>
              <a:t>Содержательный анализ результатов </a:t>
            </a:r>
            <a:r>
              <a:rPr kumimoji="0" lang="ru-RU" sz="16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Georgia" panose="02040502050405020303" pitchFamily="18" charset="0"/>
                <a:cs typeface="Times New Roman" pitchFamily="18" charset="0"/>
              </a:rPr>
              <a:t>(</a:t>
            </a:r>
            <a:r>
              <a:rPr kumimoji="0" lang="ru-RU" sz="1600" b="0" i="1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Georgia" panose="02040502050405020303" pitchFamily="18" charset="0"/>
                <a:cs typeface="Times New Roman" pitchFamily="18" charset="0"/>
              </a:rPr>
              <a:t>поэлементный анализ: выявление дефицитов умений, заданий, с к-ми не справилось большинство участников, определение учителей с низкими, средними и высокими процентами выполнения заданий в классах</a:t>
            </a:r>
            <a:r>
              <a:rPr kumimoji="0" lang="ru-RU" sz="16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Georgia" panose="02040502050405020303" pitchFamily="18" charset="0"/>
                <a:cs typeface="Times New Roman" pitchFamily="18" charset="0"/>
              </a:rPr>
              <a:t>)</a:t>
            </a:r>
            <a:endParaRPr kumimoji="0" lang="ru-RU" sz="16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Georgia" panose="02040502050405020303" pitchFamily="18" charset="0"/>
              <a:cs typeface="Times New Roman" pitchFamily="18" charset="0"/>
            </a:endParaRPr>
          </a:p>
          <a:p>
            <a:pPr algn="ctr"/>
            <a:endParaRPr lang="ru-RU" dirty="0">
              <a:solidFill>
                <a:srgbClr val="031363"/>
              </a:solidFill>
              <a:latin typeface="Georgia" panose="02040502050405020303" pitchFamily="18" charset="0"/>
            </a:endParaRPr>
          </a:p>
        </p:txBody>
      </p:sp>
      <p:sp>
        <p:nvSpPr>
          <p:cNvPr id="36" name="Скругленный прямоугольник 35">
            <a:extLst>
              <a:ext uri="{FF2B5EF4-FFF2-40B4-BE49-F238E27FC236}">
                <a16:creationId xmlns:a16="http://schemas.microsoft.com/office/drawing/2014/main" id="{DDD18F3E-CAF3-973D-E8DA-1B613FBEF6EF}"/>
              </a:ext>
            </a:extLst>
          </p:cNvPr>
          <p:cNvSpPr/>
          <p:nvPr/>
        </p:nvSpPr>
        <p:spPr>
          <a:xfrm>
            <a:off x="695490" y="5722411"/>
            <a:ext cx="1519810" cy="766158"/>
          </a:xfrm>
          <a:prstGeom prst="roundRect">
            <a:avLst/>
          </a:prstGeom>
          <a:solidFill>
            <a:srgbClr val="DAE4F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rgbClr val="021363"/>
                </a:solidFill>
                <a:latin typeface="Georgia" panose="02040502050405020303" pitchFamily="18" charset="0"/>
              </a:rPr>
              <a:t>5</a:t>
            </a:r>
            <a:r>
              <a:rPr lang="ru-RU" sz="2000" b="1" dirty="0">
                <a:solidFill>
                  <a:srgbClr val="021363"/>
                </a:solidFill>
                <a:latin typeface="Georgia" panose="02040502050405020303" pitchFamily="18" charset="0"/>
              </a:rPr>
              <a:t> раздел</a:t>
            </a:r>
            <a:endParaRPr lang="ru-RU" b="1" dirty="0">
              <a:solidFill>
                <a:srgbClr val="021363"/>
              </a:solidFill>
              <a:latin typeface="Georgia" panose="02040502050405020303" pitchFamily="18" charset="0"/>
            </a:endParaRPr>
          </a:p>
        </p:txBody>
      </p:sp>
      <p:sp>
        <p:nvSpPr>
          <p:cNvPr id="37" name="Скругленный прямоугольник 36">
            <a:extLst>
              <a:ext uri="{FF2B5EF4-FFF2-40B4-BE49-F238E27FC236}">
                <a16:creationId xmlns:a16="http://schemas.microsoft.com/office/drawing/2014/main" id="{DD581688-24EF-A4F1-6636-B7ECD64FB703}"/>
              </a:ext>
            </a:extLst>
          </p:cNvPr>
          <p:cNvSpPr/>
          <p:nvPr/>
        </p:nvSpPr>
        <p:spPr>
          <a:xfrm>
            <a:off x="2215299" y="5722411"/>
            <a:ext cx="9526936" cy="766158"/>
          </a:xfrm>
          <a:prstGeom prst="roundRect">
            <a:avLst/>
          </a:prstGeom>
          <a:solidFill>
            <a:srgbClr val="DBE5F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0" lang="ru-RU" sz="1800" b="1" i="0" u="sng" strike="noStrike" cap="none" normalizeH="0" baseline="0" dirty="0">
              <a:ln>
                <a:noFill/>
              </a:ln>
              <a:solidFill>
                <a:srgbClr val="3C3E42"/>
              </a:solidFill>
              <a:effectLst/>
              <a:latin typeface="Georgia" panose="02040502050405020303" pitchFamily="18" charset="0"/>
              <a:cs typeface="Times New Roman" pitchFamily="18" charset="0"/>
            </a:endParaRPr>
          </a:p>
          <a:p>
            <a:r>
              <a:rPr kumimoji="0" lang="ru-RU" sz="1600" b="1" i="0" u="sng" strike="noStrike" cap="none" normalizeH="0" baseline="0" dirty="0">
                <a:ln>
                  <a:noFill/>
                </a:ln>
                <a:solidFill>
                  <a:srgbClr val="021263"/>
                </a:solidFill>
                <a:effectLst/>
                <a:latin typeface="Georgia" panose="02040502050405020303" pitchFamily="18" charset="0"/>
                <a:cs typeface="Times New Roman" pitchFamily="18" charset="0"/>
              </a:rPr>
              <a:t>Выводы и рекомендации </a:t>
            </a:r>
            <a:r>
              <a:rPr kumimoji="0" lang="ru-RU" sz="1600" b="0" i="1" u="none" strike="noStrike" cap="none" normalizeH="0" baseline="0" dirty="0">
                <a:ln>
                  <a:noFill/>
                </a:ln>
                <a:solidFill>
                  <a:srgbClr val="021263"/>
                </a:solidFill>
                <a:effectLst/>
                <a:latin typeface="Georgia" panose="02040502050405020303" pitchFamily="18" charset="0"/>
                <a:cs typeface="Times New Roman" pitchFamily="18" charset="0"/>
              </a:rPr>
              <a:t>(в выводах следует определить дефициты учителей на основании дефицитов детей по конкретным умениям). </a:t>
            </a:r>
          </a:p>
          <a:p>
            <a:pPr algn="ctr"/>
            <a:endParaRPr lang="ru-RU" dirty="0">
              <a:solidFill>
                <a:srgbClr val="031363"/>
              </a:solidFill>
              <a:latin typeface="Georgia" panose="02040502050405020303" pitchFamily="18" charset="0"/>
            </a:endParaRPr>
          </a:p>
        </p:txBody>
      </p:sp>
      <p:sp>
        <p:nvSpPr>
          <p:cNvPr id="38" name="Скругленный прямоугольник 37">
            <a:extLst>
              <a:ext uri="{FF2B5EF4-FFF2-40B4-BE49-F238E27FC236}">
                <a16:creationId xmlns:a16="http://schemas.microsoft.com/office/drawing/2014/main" id="{49EEE47E-9A99-041D-2F8D-EA8BA030D4D2}"/>
              </a:ext>
            </a:extLst>
          </p:cNvPr>
          <p:cNvSpPr/>
          <p:nvPr/>
        </p:nvSpPr>
        <p:spPr>
          <a:xfrm>
            <a:off x="695490" y="2333898"/>
            <a:ext cx="1519810" cy="562100"/>
          </a:xfrm>
          <a:prstGeom prst="roundRect">
            <a:avLst/>
          </a:prstGeom>
          <a:solidFill>
            <a:srgbClr val="DCE6F4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>
              <a:solidFill>
                <a:schemeClr val="bg1"/>
              </a:solidFill>
              <a:latin typeface="Georgia" panose="02040502050405020303" pitchFamily="18" charset="0"/>
            </a:endParaRPr>
          </a:p>
          <a:p>
            <a:pPr algn="ctr"/>
            <a:endParaRPr lang="ru-RU" b="1" dirty="0">
              <a:solidFill>
                <a:schemeClr val="bg1"/>
              </a:solidFill>
              <a:latin typeface="Georgia" panose="02040502050405020303" pitchFamily="18" charset="0"/>
            </a:endParaRPr>
          </a:p>
        </p:txBody>
      </p:sp>
      <p:sp>
        <p:nvSpPr>
          <p:cNvPr id="39" name="Скругленный прямоугольник 38">
            <a:extLst>
              <a:ext uri="{FF2B5EF4-FFF2-40B4-BE49-F238E27FC236}">
                <a16:creationId xmlns:a16="http://schemas.microsoft.com/office/drawing/2014/main" id="{42630A66-5AF2-5234-74BA-CDD5EB355B98}"/>
              </a:ext>
            </a:extLst>
          </p:cNvPr>
          <p:cNvSpPr/>
          <p:nvPr/>
        </p:nvSpPr>
        <p:spPr>
          <a:xfrm>
            <a:off x="695490" y="2895997"/>
            <a:ext cx="1519810" cy="834981"/>
          </a:xfrm>
          <a:prstGeom prst="roundRect">
            <a:avLst/>
          </a:prstGeom>
          <a:solidFill>
            <a:srgbClr val="566A8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>
              <a:solidFill>
                <a:srgbClr val="021363"/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79889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Прямоугольник 42">
            <a:extLst>
              <a:ext uri="{FF2B5EF4-FFF2-40B4-BE49-F238E27FC236}">
                <a16:creationId xmlns:a16="http://schemas.microsoft.com/office/drawing/2014/main" id="{70B3443D-F837-C9D1-3AEE-639559B8B65D}"/>
              </a:ext>
            </a:extLst>
          </p:cNvPr>
          <p:cNvSpPr/>
          <p:nvPr/>
        </p:nvSpPr>
        <p:spPr>
          <a:xfrm>
            <a:off x="1" y="1"/>
            <a:ext cx="12192000" cy="6858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Скругленный прямоугольник 17">
            <a:extLst>
              <a:ext uri="{FF2B5EF4-FFF2-40B4-BE49-F238E27FC236}">
                <a16:creationId xmlns:a16="http://schemas.microsoft.com/office/drawing/2014/main" id="{977C6473-CB97-251C-C114-DFBF1CE079D3}"/>
              </a:ext>
            </a:extLst>
          </p:cNvPr>
          <p:cNvSpPr/>
          <p:nvPr/>
        </p:nvSpPr>
        <p:spPr>
          <a:xfrm>
            <a:off x="2186502" y="4099037"/>
            <a:ext cx="7190300" cy="1390108"/>
          </a:xfrm>
          <a:prstGeom prst="roundRect">
            <a:avLst/>
          </a:prstGeom>
          <a:solidFill>
            <a:schemeClr val="accent1">
              <a:lumMod val="40000"/>
              <a:lumOff val="60000"/>
              <a:alpha val="50196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031363"/>
              </a:solidFill>
            </a:endParaRPr>
          </a:p>
        </p:txBody>
      </p:sp>
      <p:sp>
        <p:nvSpPr>
          <p:cNvPr id="20" name="Скругленный прямоугольник 19">
            <a:extLst>
              <a:ext uri="{FF2B5EF4-FFF2-40B4-BE49-F238E27FC236}">
                <a16:creationId xmlns:a16="http://schemas.microsoft.com/office/drawing/2014/main" id="{5567A93F-66F5-72D1-396F-B3CEABC163E7}"/>
              </a:ext>
            </a:extLst>
          </p:cNvPr>
          <p:cNvSpPr/>
          <p:nvPr/>
        </p:nvSpPr>
        <p:spPr>
          <a:xfrm>
            <a:off x="1110343" y="584642"/>
            <a:ext cx="9971314" cy="749305"/>
          </a:xfrm>
          <a:prstGeom prst="roundRect">
            <a:avLst/>
          </a:prstGeom>
          <a:solidFill>
            <a:schemeClr val="accent1">
              <a:lumMod val="40000"/>
              <a:lumOff val="60000"/>
              <a:alpha val="50196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031363"/>
              </a:solidFill>
            </a:endParaRPr>
          </a:p>
        </p:txBody>
      </p:sp>
      <p:sp>
        <p:nvSpPr>
          <p:cNvPr id="21" name="Заголовок 1">
            <a:extLst>
              <a:ext uri="{FF2B5EF4-FFF2-40B4-BE49-F238E27FC236}">
                <a16:creationId xmlns:a16="http://schemas.microsoft.com/office/drawing/2014/main" id="{AF73C8A3-748B-1170-F4A3-8F0D0233A7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7250" y="446582"/>
            <a:ext cx="10224407" cy="749305"/>
          </a:xfrm>
        </p:spPr>
        <p:txBody>
          <a:bodyPr>
            <a:noAutofit/>
          </a:bodyPr>
          <a:lstStyle/>
          <a:p>
            <a:r>
              <a:rPr lang="ru-RU" sz="3200" dirty="0">
                <a:solidFill>
                  <a:srgbClr val="021263"/>
                </a:solidFill>
                <a:latin typeface="Georgia" pitchFamily="18" charset="0"/>
                <a:cs typeface="+mn-cs"/>
              </a:rPr>
              <a:t>Особенности составления отчета по аналитическим материалам ЦОКО.</a:t>
            </a:r>
            <a:endParaRPr lang="ru-RU" sz="6600" dirty="0">
              <a:solidFill>
                <a:srgbClr val="021263"/>
              </a:solidFill>
            </a:endParaRPr>
          </a:p>
        </p:txBody>
      </p:sp>
      <p:sp>
        <p:nvSpPr>
          <p:cNvPr id="22" name="Скругленный прямоугольник 21">
            <a:extLst>
              <a:ext uri="{FF2B5EF4-FFF2-40B4-BE49-F238E27FC236}">
                <a16:creationId xmlns:a16="http://schemas.microsoft.com/office/drawing/2014/main" id="{A6EFC7FA-A723-CB74-7704-EEADD4EC30CC}"/>
              </a:ext>
            </a:extLst>
          </p:cNvPr>
          <p:cNvSpPr/>
          <p:nvPr/>
        </p:nvSpPr>
        <p:spPr>
          <a:xfrm>
            <a:off x="695490" y="1742060"/>
            <a:ext cx="1519809" cy="1031818"/>
          </a:xfrm>
          <a:prstGeom prst="roundRect">
            <a:avLst/>
          </a:prstGeom>
          <a:solidFill>
            <a:srgbClr val="1E3864">
              <a:alpha val="74902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200" b="1" dirty="0">
              <a:solidFill>
                <a:srgbClr val="021363"/>
              </a:solidFill>
              <a:latin typeface="Georgia" panose="02040502050405020303" pitchFamily="18" charset="0"/>
            </a:endParaRPr>
          </a:p>
          <a:p>
            <a:pPr algn="ctr"/>
            <a:r>
              <a:rPr lang="ru-RU" sz="2400" b="1" dirty="0">
                <a:solidFill>
                  <a:schemeClr val="bg1"/>
                </a:solidFill>
                <a:latin typeface="Georgia" panose="02040502050405020303" pitchFamily="18" charset="0"/>
              </a:rPr>
              <a:t>1 </a:t>
            </a:r>
            <a:r>
              <a:rPr lang="ru-RU" b="1" dirty="0">
                <a:solidFill>
                  <a:schemeClr val="bg1"/>
                </a:solidFill>
                <a:latin typeface="Georgia" panose="02040502050405020303" pitchFamily="18" charset="0"/>
              </a:rPr>
              <a:t>раздел</a:t>
            </a:r>
          </a:p>
          <a:p>
            <a:pPr algn="ctr"/>
            <a:endParaRPr lang="ru-RU" b="1" dirty="0">
              <a:solidFill>
                <a:schemeClr val="bg1"/>
              </a:solidFill>
              <a:latin typeface="Georgia" panose="02040502050405020303" pitchFamily="18" charset="0"/>
            </a:endParaRPr>
          </a:p>
        </p:txBody>
      </p:sp>
      <p:sp>
        <p:nvSpPr>
          <p:cNvPr id="23" name="Скругленный прямоугольник 22">
            <a:extLst>
              <a:ext uri="{FF2B5EF4-FFF2-40B4-BE49-F238E27FC236}">
                <a16:creationId xmlns:a16="http://schemas.microsoft.com/office/drawing/2014/main" id="{503B24A7-20A6-DAC7-0B83-54AB830B747B}"/>
              </a:ext>
            </a:extLst>
          </p:cNvPr>
          <p:cNvSpPr/>
          <p:nvPr/>
        </p:nvSpPr>
        <p:spPr>
          <a:xfrm>
            <a:off x="2215299" y="1742060"/>
            <a:ext cx="9526935" cy="1031818"/>
          </a:xfrm>
          <a:prstGeom prst="roundRect">
            <a:avLst/>
          </a:prstGeom>
          <a:solidFill>
            <a:srgbClr val="566A8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0" lang="ru-RU" sz="1800" b="1" i="0" u="none" strike="noStrike" cap="none" normalizeH="0" baseline="0" dirty="0">
              <a:ln>
                <a:noFill/>
              </a:ln>
              <a:solidFill>
                <a:srgbClr val="3C3E42"/>
              </a:solidFill>
              <a:effectLst/>
              <a:latin typeface="Century Schoolbook" pitchFamily="18" charset="0"/>
              <a:cs typeface="Arial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sng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Georgia" panose="02040502050405020303" pitchFamily="18" charset="0"/>
                <a:cs typeface="Times New Roman" pitchFamily="18" charset="0"/>
              </a:rPr>
              <a:t>Цель</a:t>
            </a:r>
            <a:r>
              <a:rPr kumimoji="0" lang="ru-RU" sz="2800" b="0" i="0" u="sng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Georgia" panose="02040502050405020303" pitchFamily="18" charset="0"/>
                <a:cs typeface="Times New Roman" pitchFamily="18" charset="0"/>
              </a:rPr>
              <a:t>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1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Georgia" panose="02040502050405020303" pitchFamily="18" charset="0"/>
                <a:cs typeface="Times New Roman" pitchFamily="18" charset="0"/>
              </a:rPr>
              <a:t>(что и как проверялось в ходе оценочной процедуры?) </a:t>
            </a:r>
          </a:p>
          <a:p>
            <a:pPr algn="ctr"/>
            <a:endParaRPr lang="ru-RU" dirty="0">
              <a:solidFill>
                <a:srgbClr val="031363"/>
              </a:solidFill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32E37590-0E70-822C-14A3-0D35BDC541C5}"/>
              </a:ext>
            </a:extLst>
          </p:cNvPr>
          <p:cNvSpPr txBox="1"/>
          <p:nvPr/>
        </p:nvSpPr>
        <p:spPr>
          <a:xfrm>
            <a:off x="1875124" y="3839621"/>
            <a:ext cx="7365546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/>
            <a:r>
              <a:rPr lang="ru-RU" altLang="ru-RU" sz="2400" dirty="0">
                <a:solidFill>
                  <a:srgbClr val="021263"/>
                </a:solidFill>
                <a:latin typeface="Georgia" panose="02040502050405020303" pitchFamily="18" charset="0"/>
                <a:cs typeface="Times New Roman" panose="02020603050405020304" pitchFamily="18" charset="0"/>
              </a:rPr>
              <a:t>Цель: выявление предметно-методических дефицитов учителей начальной школы  (в предмете окружающий мир) на основе анализа результатов ВПР обучающихся.</a:t>
            </a:r>
          </a:p>
        </p:txBody>
      </p:sp>
      <p:grpSp>
        <p:nvGrpSpPr>
          <p:cNvPr id="36" name="Группа 35">
            <a:extLst>
              <a:ext uri="{FF2B5EF4-FFF2-40B4-BE49-F238E27FC236}">
                <a16:creationId xmlns:a16="http://schemas.microsoft.com/office/drawing/2014/main" id="{5070476C-3935-97B9-C87F-3E1721E8B52C}"/>
              </a:ext>
            </a:extLst>
          </p:cNvPr>
          <p:cNvGrpSpPr/>
          <p:nvPr/>
        </p:nvGrpSpPr>
        <p:grpSpPr>
          <a:xfrm>
            <a:off x="857250" y="4097165"/>
            <a:ext cx="881742" cy="881742"/>
            <a:chOff x="695490" y="3827001"/>
            <a:chExt cx="881742" cy="881742"/>
          </a:xfrm>
        </p:grpSpPr>
        <p:sp>
          <p:nvSpPr>
            <p:cNvPr id="32" name="Овал 31">
              <a:extLst>
                <a:ext uri="{FF2B5EF4-FFF2-40B4-BE49-F238E27FC236}">
                  <a16:creationId xmlns:a16="http://schemas.microsoft.com/office/drawing/2014/main" id="{48B3FAAC-C2CB-54C2-C21D-5C63629523EB}"/>
                </a:ext>
              </a:extLst>
            </p:cNvPr>
            <p:cNvSpPr/>
            <p:nvPr/>
          </p:nvSpPr>
          <p:spPr>
            <a:xfrm>
              <a:off x="695490" y="3827001"/>
              <a:ext cx="881742" cy="881742"/>
            </a:xfrm>
            <a:prstGeom prst="ellipse">
              <a:avLst/>
            </a:prstGeom>
            <a:solidFill>
              <a:srgbClr val="566A8C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3" name="Овал 32">
              <a:extLst>
                <a:ext uri="{FF2B5EF4-FFF2-40B4-BE49-F238E27FC236}">
                  <a16:creationId xmlns:a16="http://schemas.microsoft.com/office/drawing/2014/main" id="{0EEA79F6-24A3-E0E1-F269-AD72E53B06D3}"/>
                </a:ext>
              </a:extLst>
            </p:cNvPr>
            <p:cNvSpPr/>
            <p:nvPr/>
          </p:nvSpPr>
          <p:spPr>
            <a:xfrm>
              <a:off x="790892" y="3922404"/>
              <a:ext cx="690938" cy="690936"/>
            </a:xfrm>
            <a:prstGeom prst="ellipse">
              <a:avLst/>
            </a:prstGeom>
            <a:noFill/>
            <a:ln w="57150"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4" name="Овал 33">
              <a:extLst>
                <a:ext uri="{FF2B5EF4-FFF2-40B4-BE49-F238E27FC236}">
                  <a16:creationId xmlns:a16="http://schemas.microsoft.com/office/drawing/2014/main" id="{A061ABE2-2E88-5615-C6A5-68851065B121}"/>
                </a:ext>
              </a:extLst>
            </p:cNvPr>
            <p:cNvSpPr/>
            <p:nvPr/>
          </p:nvSpPr>
          <p:spPr>
            <a:xfrm>
              <a:off x="911466" y="4042978"/>
              <a:ext cx="449790" cy="449788"/>
            </a:xfrm>
            <a:prstGeom prst="ellipse">
              <a:avLst/>
            </a:prstGeom>
            <a:noFill/>
            <a:ln w="57150"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5" name="Овал 34">
              <a:extLst>
                <a:ext uri="{FF2B5EF4-FFF2-40B4-BE49-F238E27FC236}">
                  <a16:creationId xmlns:a16="http://schemas.microsoft.com/office/drawing/2014/main" id="{633BF6D0-11CD-81BD-64C1-F02845FF9C6C}"/>
                </a:ext>
              </a:extLst>
            </p:cNvPr>
            <p:cNvSpPr/>
            <p:nvPr/>
          </p:nvSpPr>
          <p:spPr>
            <a:xfrm>
              <a:off x="1026489" y="4158000"/>
              <a:ext cx="219744" cy="219744"/>
            </a:xfrm>
            <a:prstGeom prst="ellipse">
              <a:avLst/>
            </a:prstGeom>
            <a:noFill/>
            <a:ln w="57150"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</p:grpSp>
      <p:cxnSp>
        <p:nvCxnSpPr>
          <p:cNvPr id="42" name="Прямая со стрелкой 41">
            <a:extLst>
              <a:ext uri="{FF2B5EF4-FFF2-40B4-BE49-F238E27FC236}">
                <a16:creationId xmlns:a16="http://schemas.microsoft.com/office/drawing/2014/main" id="{F18D56C3-0E97-7759-DBC3-2DB57435A023}"/>
              </a:ext>
            </a:extLst>
          </p:cNvPr>
          <p:cNvCxnSpPr/>
          <p:nvPr/>
        </p:nvCxnSpPr>
        <p:spPr>
          <a:xfrm flipH="1">
            <a:off x="1304760" y="4097165"/>
            <a:ext cx="338830" cy="438022"/>
          </a:xfrm>
          <a:prstGeom prst="straightConnector1">
            <a:avLst/>
          </a:prstGeom>
          <a:ln w="57150"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47" name="Пятиугольник 46">
            <a:extLst>
              <a:ext uri="{FF2B5EF4-FFF2-40B4-BE49-F238E27FC236}">
                <a16:creationId xmlns:a16="http://schemas.microsoft.com/office/drawing/2014/main" id="{FBD57302-19BC-B60A-73F6-8370EE83BC57}"/>
              </a:ext>
            </a:extLst>
          </p:cNvPr>
          <p:cNvSpPr/>
          <p:nvPr/>
        </p:nvSpPr>
        <p:spPr>
          <a:xfrm rot="5400000">
            <a:off x="11077605" y="5201107"/>
            <a:ext cx="2195384" cy="1062681"/>
          </a:xfrm>
          <a:prstGeom prst="homePlate">
            <a:avLst/>
          </a:prstGeom>
          <a:solidFill>
            <a:srgbClr val="008AFF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8" name="Пятиугольник 47">
            <a:extLst>
              <a:ext uri="{FF2B5EF4-FFF2-40B4-BE49-F238E27FC236}">
                <a16:creationId xmlns:a16="http://schemas.microsoft.com/office/drawing/2014/main" id="{81C2D750-2D8B-FAB8-615B-AD634C2FF7CB}"/>
              </a:ext>
            </a:extLst>
          </p:cNvPr>
          <p:cNvSpPr/>
          <p:nvPr/>
        </p:nvSpPr>
        <p:spPr>
          <a:xfrm>
            <a:off x="9979913" y="6326659"/>
            <a:ext cx="2195384" cy="1062681"/>
          </a:xfrm>
          <a:prstGeom prst="homePlate">
            <a:avLst/>
          </a:prstGeom>
          <a:solidFill>
            <a:srgbClr val="008AFF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0" name="Пятиугольник 49">
            <a:extLst>
              <a:ext uri="{FF2B5EF4-FFF2-40B4-BE49-F238E27FC236}">
                <a16:creationId xmlns:a16="http://schemas.microsoft.com/office/drawing/2014/main" id="{F40EB7DD-EDBA-6B5C-9F99-1BFD7E0A5570}"/>
              </a:ext>
            </a:extLst>
          </p:cNvPr>
          <p:cNvSpPr/>
          <p:nvPr/>
        </p:nvSpPr>
        <p:spPr>
          <a:xfrm rot="10800000">
            <a:off x="8808079" y="6326659"/>
            <a:ext cx="978016" cy="1062681"/>
          </a:xfrm>
          <a:prstGeom prst="homePlate">
            <a:avLst/>
          </a:prstGeom>
          <a:solidFill>
            <a:srgbClr val="008AFF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1" name="Пятиугольник 50">
            <a:extLst>
              <a:ext uri="{FF2B5EF4-FFF2-40B4-BE49-F238E27FC236}">
                <a16:creationId xmlns:a16="http://schemas.microsoft.com/office/drawing/2014/main" id="{480109EB-2A0C-D116-9F0E-35D15A0FC9BE}"/>
              </a:ext>
            </a:extLst>
          </p:cNvPr>
          <p:cNvSpPr/>
          <p:nvPr/>
        </p:nvSpPr>
        <p:spPr>
          <a:xfrm rot="16200000">
            <a:off x="11687882" y="3461189"/>
            <a:ext cx="978016" cy="1062681"/>
          </a:xfrm>
          <a:prstGeom prst="homePlate">
            <a:avLst/>
          </a:prstGeom>
          <a:solidFill>
            <a:srgbClr val="008AFF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791282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оугольник 20">
            <a:extLst>
              <a:ext uri="{FF2B5EF4-FFF2-40B4-BE49-F238E27FC236}">
                <a16:creationId xmlns:a16="http://schemas.microsoft.com/office/drawing/2014/main" id="{1CB023C4-8635-A0CD-6CFE-296486E8DCCB}"/>
              </a:ext>
            </a:extLst>
          </p:cNvPr>
          <p:cNvSpPr/>
          <p:nvPr/>
        </p:nvSpPr>
        <p:spPr>
          <a:xfrm>
            <a:off x="1" y="1"/>
            <a:ext cx="12192000" cy="6858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Скругленный прямоугольник 18">
            <a:extLst>
              <a:ext uri="{FF2B5EF4-FFF2-40B4-BE49-F238E27FC236}">
                <a16:creationId xmlns:a16="http://schemas.microsoft.com/office/drawing/2014/main" id="{4F451C79-2F79-791F-367B-0F7CB440A7FA}"/>
              </a:ext>
            </a:extLst>
          </p:cNvPr>
          <p:cNvSpPr/>
          <p:nvPr/>
        </p:nvSpPr>
        <p:spPr>
          <a:xfrm>
            <a:off x="2569028" y="4730590"/>
            <a:ext cx="7565572" cy="313453"/>
          </a:xfrm>
          <a:prstGeom prst="roundRect">
            <a:avLst/>
          </a:prstGeom>
          <a:solidFill>
            <a:schemeClr val="accent1">
              <a:lumMod val="40000"/>
              <a:lumOff val="60000"/>
              <a:alpha val="50196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031363"/>
              </a:solidFill>
            </a:endParaRPr>
          </a:p>
        </p:txBody>
      </p:sp>
      <p:sp>
        <p:nvSpPr>
          <p:cNvPr id="20" name="Скругленный прямоугольник 19">
            <a:extLst>
              <a:ext uri="{FF2B5EF4-FFF2-40B4-BE49-F238E27FC236}">
                <a16:creationId xmlns:a16="http://schemas.microsoft.com/office/drawing/2014/main" id="{F6C04E83-813E-6787-A33B-821809411A39}"/>
              </a:ext>
            </a:extLst>
          </p:cNvPr>
          <p:cNvSpPr/>
          <p:nvPr/>
        </p:nvSpPr>
        <p:spPr>
          <a:xfrm>
            <a:off x="2631374" y="5562611"/>
            <a:ext cx="7720940" cy="723313"/>
          </a:xfrm>
          <a:prstGeom prst="roundRect">
            <a:avLst/>
          </a:prstGeom>
          <a:solidFill>
            <a:schemeClr val="accent1">
              <a:lumMod val="40000"/>
              <a:lumOff val="60000"/>
              <a:alpha val="50196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031363"/>
              </a:solidFill>
            </a:endParaRPr>
          </a:p>
        </p:txBody>
      </p:sp>
      <p:sp>
        <p:nvSpPr>
          <p:cNvPr id="4" name="Скругленный прямоугольник 3">
            <a:extLst>
              <a:ext uri="{FF2B5EF4-FFF2-40B4-BE49-F238E27FC236}">
                <a16:creationId xmlns:a16="http://schemas.microsoft.com/office/drawing/2014/main" id="{6E41552E-D705-49FC-E228-EADA376E1D99}"/>
              </a:ext>
            </a:extLst>
          </p:cNvPr>
          <p:cNvSpPr/>
          <p:nvPr/>
        </p:nvSpPr>
        <p:spPr>
          <a:xfrm>
            <a:off x="1110343" y="459950"/>
            <a:ext cx="9971314" cy="749305"/>
          </a:xfrm>
          <a:prstGeom prst="roundRect">
            <a:avLst/>
          </a:prstGeom>
          <a:solidFill>
            <a:schemeClr val="accent1">
              <a:lumMod val="40000"/>
              <a:lumOff val="60000"/>
              <a:alpha val="50196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031363"/>
              </a:solidFill>
            </a:endParaRPr>
          </a:p>
        </p:txBody>
      </p:sp>
      <p:sp>
        <p:nvSpPr>
          <p:cNvPr id="5" name="Заголовок 1">
            <a:extLst>
              <a:ext uri="{FF2B5EF4-FFF2-40B4-BE49-F238E27FC236}">
                <a16:creationId xmlns:a16="http://schemas.microsoft.com/office/drawing/2014/main" id="{A52D3E91-AFEF-A523-F501-22A4C81BE2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7250" y="321890"/>
            <a:ext cx="10224407" cy="749305"/>
          </a:xfrm>
        </p:spPr>
        <p:txBody>
          <a:bodyPr>
            <a:noAutofit/>
          </a:bodyPr>
          <a:lstStyle/>
          <a:p>
            <a:r>
              <a:rPr lang="ru-RU" sz="3200" dirty="0">
                <a:solidFill>
                  <a:srgbClr val="021263"/>
                </a:solidFill>
                <a:latin typeface="Georgia" pitchFamily="18" charset="0"/>
                <a:cs typeface="+mn-cs"/>
              </a:rPr>
              <a:t>Особенности составления отчета по аналитическим материалам ЦОКО.</a:t>
            </a:r>
            <a:endParaRPr lang="ru-RU" sz="6600" dirty="0">
              <a:solidFill>
                <a:srgbClr val="021263"/>
              </a:solidFill>
            </a:endParaRPr>
          </a:p>
        </p:txBody>
      </p:sp>
      <p:sp>
        <p:nvSpPr>
          <p:cNvPr id="6" name="Скругленный прямоугольник 5">
            <a:extLst>
              <a:ext uri="{FF2B5EF4-FFF2-40B4-BE49-F238E27FC236}">
                <a16:creationId xmlns:a16="http://schemas.microsoft.com/office/drawing/2014/main" id="{5D3BB65A-F88C-8390-83EE-8D92FA195A39}"/>
              </a:ext>
            </a:extLst>
          </p:cNvPr>
          <p:cNvSpPr/>
          <p:nvPr/>
        </p:nvSpPr>
        <p:spPr>
          <a:xfrm>
            <a:off x="695490" y="1617368"/>
            <a:ext cx="1519809" cy="477590"/>
          </a:xfrm>
          <a:prstGeom prst="roundRect">
            <a:avLst/>
          </a:prstGeom>
          <a:solidFill>
            <a:srgbClr val="1E3864">
              <a:alpha val="74902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200" b="1" dirty="0">
              <a:solidFill>
                <a:srgbClr val="021363"/>
              </a:solidFill>
              <a:latin typeface="Georgia" panose="02040502050405020303" pitchFamily="18" charset="0"/>
            </a:endParaRPr>
          </a:p>
          <a:p>
            <a:pPr algn="ctr"/>
            <a:r>
              <a:rPr lang="ru-RU" sz="2400" b="1" dirty="0">
                <a:solidFill>
                  <a:schemeClr val="bg1"/>
                </a:solidFill>
                <a:latin typeface="Georgia" panose="02040502050405020303" pitchFamily="18" charset="0"/>
              </a:rPr>
              <a:t>2 </a:t>
            </a:r>
            <a:r>
              <a:rPr lang="ru-RU" b="1" dirty="0">
                <a:solidFill>
                  <a:schemeClr val="bg1"/>
                </a:solidFill>
                <a:latin typeface="Georgia" panose="02040502050405020303" pitchFamily="18" charset="0"/>
              </a:rPr>
              <a:t>раздел</a:t>
            </a:r>
          </a:p>
          <a:p>
            <a:pPr algn="ctr"/>
            <a:endParaRPr lang="ru-RU" b="1" dirty="0">
              <a:solidFill>
                <a:schemeClr val="bg1"/>
              </a:solidFill>
              <a:latin typeface="Georgia" panose="02040502050405020303" pitchFamily="18" charset="0"/>
            </a:endParaRPr>
          </a:p>
        </p:txBody>
      </p:sp>
      <p:sp>
        <p:nvSpPr>
          <p:cNvPr id="7" name="Скругленный прямоугольник 6">
            <a:extLst>
              <a:ext uri="{FF2B5EF4-FFF2-40B4-BE49-F238E27FC236}">
                <a16:creationId xmlns:a16="http://schemas.microsoft.com/office/drawing/2014/main" id="{62930FA8-FFA6-78A3-4AFA-798AC4C6FE2E}"/>
              </a:ext>
            </a:extLst>
          </p:cNvPr>
          <p:cNvSpPr/>
          <p:nvPr/>
        </p:nvSpPr>
        <p:spPr>
          <a:xfrm>
            <a:off x="2215299" y="1617368"/>
            <a:ext cx="9526935" cy="477590"/>
          </a:xfrm>
          <a:prstGeom prst="roundRect">
            <a:avLst/>
          </a:prstGeom>
          <a:solidFill>
            <a:srgbClr val="566A8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0" lang="ru-RU" sz="1800" b="1" i="0" u="none" strike="noStrike" cap="none" normalizeH="0" baseline="0" dirty="0">
              <a:ln>
                <a:noFill/>
              </a:ln>
              <a:solidFill>
                <a:srgbClr val="3C3E42"/>
              </a:solidFill>
              <a:effectLst/>
              <a:latin typeface="Century Schoolbook" pitchFamily="18" charset="0"/>
              <a:cs typeface="Arial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1" u="sng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Georgia" panose="02040502050405020303" pitchFamily="18" charset="0"/>
                <a:cs typeface="Times New Roman" pitchFamily="18" charset="0"/>
              </a:rPr>
              <a:t>Объект и методы оценки:</a:t>
            </a:r>
            <a:endParaRPr kumimoji="0" lang="ru-RU" sz="1800" b="1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Georgia" panose="02040502050405020303" pitchFamily="18" charset="0"/>
              <a:cs typeface="Times New Roman" pitchFamily="18" charset="0"/>
            </a:endParaRPr>
          </a:p>
          <a:p>
            <a:pPr algn="ctr"/>
            <a:endParaRPr lang="ru-RU" dirty="0">
              <a:solidFill>
                <a:srgbClr val="031363"/>
              </a:solidFill>
            </a:endParaRPr>
          </a:p>
        </p:txBody>
      </p:sp>
      <p:sp>
        <p:nvSpPr>
          <p:cNvPr id="8" name="Скругленный прямоугольник 7">
            <a:extLst>
              <a:ext uri="{FF2B5EF4-FFF2-40B4-BE49-F238E27FC236}">
                <a16:creationId xmlns:a16="http://schemas.microsoft.com/office/drawing/2014/main" id="{779E1DC1-CE32-A9CE-A1BB-EC3DB5230CE0}"/>
              </a:ext>
            </a:extLst>
          </p:cNvPr>
          <p:cNvSpPr/>
          <p:nvPr/>
        </p:nvSpPr>
        <p:spPr>
          <a:xfrm>
            <a:off x="695490" y="2096870"/>
            <a:ext cx="1519809" cy="661173"/>
          </a:xfrm>
          <a:prstGeom prst="roundRect">
            <a:avLst/>
          </a:prstGeom>
          <a:solidFill>
            <a:srgbClr val="DAE4F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>
              <a:solidFill>
                <a:srgbClr val="021363"/>
              </a:solidFill>
              <a:latin typeface="Georgia" panose="02040502050405020303" pitchFamily="18" charset="0"/>
            </a:endParaRPr>
          </a:p>
        </p:txBody>
      </p:sp>
      <p:sp>
        <p:nvSpPr>
          <p:cNvPr id="9" name="Скругленный прямоугольник 8">
            <a:extLst>
              <a:ext uri="{FF2B5EF4-FFF2-40B4-BE49-F238E27FC236}">
                <a16:creationId xmlns:a16="http://schemas.microsoft.com/office/drawing/2014/main" id="{159865F0-01E4-7EA0-CDB9-D996B3E96472}"/>
              </a:ext>
            </a:extLst>
          </p:cNvPr>
          <p:cNvSpPr/>
          <p:nvPr/>
        </p:nvSpPr>
        <p:spPr>
          <a:xfrm>
            <a:off x="2215299" y="2096870"/>
            <a:ext cx="9526935" cy="661173"/>
          </a:xfrm>
          <a:prstGeom prst="roundRect">
            <a:avLst/>
          </a:prstGeom>
          <a:solidFill>
            <a:srgbClr val="DBE5F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1" i="0" u="sng" strike="noStrike" cap="none" normalizeH="0" baseline="0" dirty="0">
              <a:ln>
                <a:noFill/>
              </a:ln>
              <a:solidFill>
                <a:srgbClr val="3C3E42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sng" strike="noStrike" cap="none" normalizeH="0" baseline="0" dirty="0">
                <a:ln>
                  <a:noFill/>
                </a:ln>
                <a:solidFill>
                  <a:srgbClr val="021263"/>
                </a:solidFill>
                <a:effectLst/>
                <a:latin typeface="Georgia" panose="02040502050405020303" pitchFamily="18" charset="0"/>
                <a:cs typeface="Times New Roman" pitchFamily="18" charset="0"/>
              </a:rPr>
              <a:t>Объект оценки</a:t>
            </a:r>
            <a:endParaRPr kumimoji="0" lang="ru-RU" sz="1600" b="1" i="0" u="none" strike="noStrike" cap="none" normalizeH="0" baseline="0" dirty="0">
              <a:ln>
                <a:noFill/>
              </a:ln>
              <a:solidFill>
                <a:srgbClr val="021263"/>
              </a:solidFill>
              <a:effectLst/>
              <a:latin typeface="Georgia" panose="02040502050405020303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>
                <a:ln>
                  <a:noFill/>
                </a:ln>
                <a:solidFill>
                  <a:srgbClr val="021263"/>
                </a:solidFill>
                <a:effectLst/>
                <a:latin typeface="Georgia" panose="02040502050405020303" pitchFamily="18" charset="0"/>
                <a:cs typeface="Times New Roman" pitchFamily="18" charset="0"/>
              </a:rPr>
              <a:t>(</a:t>
            </a:r>
            <a:r>
              <a:rPr kumimoji="0" lang="ru-RU" sz="1600" b="0" i="1" u="none" strike="noStrike" cap="none" normalizeH="0" baseline="0" dirty="0">
                <a:ln>
                  <a:noFill/>
                </a:ln>
                <a:solidFill>
                  <a:srgbClr val="021263"/>
                </a:solidFill>
                <a:effectLst/>
                <a:latin typeface="Georgia" panose="02040502050405020303" pitchFamily="18" charset="0"/>
                <a:cs typeface="Times New Roman" pitchFamily="18" charset="0"/>
              </a:rPr>
              <a:t>Характеристика участников и технология проведения процедуры диагностики</a:t>
            </a:r>
            <a:r>
              <a:rPr kumimoji="0" lang="ru-RU" sz="1600" b="0" i="0" u="none" strike="noStrike" cap="none" normalizeH="0" baseline="0" dirty="0">
                <a:ln>
                  <a:noFill/>
                </a:ln>
                <a:solidFill>
                  <a:srgbClr val="021263"/>
                </a:solidFill>
                <a:effectLst/>
                <a:latin typeface="Georgia" panose="02040502050405020303" pitchFamily="18" charset="0"/>
                <a:cs typeface="Times New Roman" pitchFamily="18" charset="0"/>
              </a:rPr>
              <a:t>)</a:t>
            </a:r>
          </a:p>
          <a:p>
            <a:pPr algn="ctr"/>
            <a:endParaRPr lang="ru-RU" dirty="0">
              <a:solidFill>
                <a:srgbClr val="031363"/>
              </a:solidFill>
            </a:endParaRPr>
          </a:p>
        </p:txBody>
      </p:sp>
      <p:sp>
        <p:nvSpPr>
          <p:cNvPr id="10" name="Скругленный прямоугольник 9">
            <a:extLst>
              <a:ext uri="{FF2B5EF4-FFF2-40B4-BE49-F238E27FC236}">
                <a16:creationId xmlns:a16="http://schemas.microsoft.com/office/drawing/2014/main" id="{13E22A46-EA54-1FC6-91EB-A28363279A36}"/>
              </a:ext>
            </a:extLst>
          </p:cNvPr>
          <p:cNvSpPr/>
          <p:nvPr/>
        </p:nvSpPr>
        <p:spPr>
          <a:xfrm>
            <a:off x="695490" y="2750013"/>
            <a:ext cx="1519809" cy="1096602"/>
          </a:xfrm>
          <a:prstGeom prst="roundRect">
            <a:avLst/>
          </a:prstGeom>
          <a:solidFill>
            <a:srgbClr val="566A8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>
              <a:solidFill>
                <a:srgbClr val="021363"/>
              </a:solidFill>
              <a:latin typeface="Georgia" panose="02040502050405020303" pitchFamily="18" charset="0"/>
            </a:endParaRPr>
          </a:p>
        </p:txBody>
      </p:sp>
      <p:sp>
        <p:nvSpPr>
          <p:cNvPr id="11" name="Скругленный прямоугольник 10">
            <a:extLst>
              <a:ext uri="{FF2B5EF4-FFF2-40B4-BE49-F238E27FC236}">
                <a16:creationId xmlns:a16="http://schemas.microsoft.com/office/drawing/2014/main" id="{C794ABE8-A282-819F-CE08-AB9836022536}"/>
              </a:ext>
            </a:extLst>
          </p:cNvPr>
          <p:cNvSpPr/>
          <p:nvPr/>
        </p:nvSpPr>
        <p:spPr>
          <a:xfrm>
            <a:off x="2215299" y="2750013"/>
            <a:ext cx="9526935" cy="1096602"/>
          </a:xfrm>
          <a:prstGeom prst="roundRect">
            <a:avLst/>
          </a:prstGeom>
          <a:solidFill>
            <a:srgbClr val="566A8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1" i="0" u="sng" strike="noStrike" cap="none" normalizeH="0" baseline="0" dirty="0">
              <a:ln>
                <a:noFill/>
              </a:ln>
              <a:solidFill>
                <a:srgbClr val="3C3E42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15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lang="ru-RU" sz="100" b="1" u="sng" dirty="0">
              <a:solidFill>
                <a:srgbClr val="3C3E42"/>
              </a:solidFill>
              <a:latin typeface="Georgia" panose="02040502050405020303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15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1600" b="1" i="0" u="sng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Georgia" panose="02040502050405020303" pitchFamily="18" charset="0"/>
                <a:cs typeface="Times New Roman" pitchFamily="18" charset="0"/>
              </a:rPr>
              <a:t>Методика оценивания/анализа</a:t>
            </a:r>
            <a:r>
              <a:rPr kumimoji="0" lang="ru-RU" sz="1600" b="0" i="0" u="sng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Georgia" panose="02040502050405020303" pitchFamily="18" charset="0"/>
                <a:cs typeface="Times New Roman" pitchFamily="18" charset="0"/>
              </a:rPr>
              <a:t> </a:t>
            </a:r>
            <a:r>
              <a:rPr kumimoji="0" lang="ru-RU" sz="1600" b="0" i="1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Georgia" panose="02040502050405020303" pitchFamily="18" charset="0"/>
                <a:cs typeface="Times New Roman" pitchFamily="18" charset="0"/>
              </a:rPr>
              <a:t>(метод и инструментарий оценки, как и кем осуществлялась оценка работ, как подсчитывались результаты, основания распределения на группы...)</a:t>
            </a:r>
          </a:p>
          <a:p>
            <a:pPr algn="ctr"/>
            <a:endParaRPr lang="ru-RU" dirty="0">
              <a:solidFill>
                <a:srgbClr val="031363"/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AFB615A-774A-CCBA-3CF9-BE44B554FB29}"/>
              </a:ext>
            </a:extLst>
          </p:cNvPr>
          <p:cNvSpPr txBox="1"/>
          <p:nvPr/>
        </p:nvSpPr>
        <p:spPr>
          <a:xfrm>
            <a:off x="2438400" y="4499758"/>
            <a:ext cx="791391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/>
            <a:r>
              <a:rPr lang="ru-RU" altLang="ru-RU" sz="2400" b="1" u="sng" dirty="0">
                <a:solidFill>
                  <a:srgbClr val="021263"/>
                </a:solidFill>
                <a:latin typeface="Georgia" panose="02040502050405020303" pitchFamily="18" charset="0"/>
                <a:cs typeface="Times New Roman" panose="02020603050405020304" pitchFamily="18" charset="0"/>
              </a:rPr>
              <a:t>Объект оценки</a:t>
            </a:r>
            <a:r>
              <a:rPr lang="ru-RU" altLang="ru-RU" sz="2400" dirty="0">
                <a:solidFill>
                  <a:srgbClr val="021263"/>
                </a:solidFill>
                <a:latin typeface="Georgia" panose="02040502050405020303" pitchFamily="18" charset="0"/>
                <a:cs typeface="Times New Roman" panose="02020603050405020304" pitchFamily="18" charset="0"/>
              </a:rPr>
              <a:t>: аналитические материалы </a:t>
            </a:r>
            <a:r>
              <a:rPr lang="ru-RU" altLang="ru-RU" sz="2400" b="1" dirty="0">
                <a:solidFill>
                  <a:srgbClr val="021263"/>
                </a:solidFill>
                <a:latin typeface="Georgia" panose="02040502050405020303" pitchFamily="18" charset="0"/>
                <a:cs typeface="Times New Roman" panose="02020603050405020304" pitchFamily="18" charset="0"/>
              </a:rPr>
              <a:t>ЦОКО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2CA29A45-0111-4A6E-989E-FBB2145A4020}"/>
              </a:ext>
            </a:extLst>
          </p:cNvPr>
          <p:cNvSpPr txBox="1"/>
          <p:nvPr/>
        </p:nvSpPr>
        <p:spPr>
          <a:xfrm>
            <a:off x="2438400" y="5303675"/>
            <a:ext cx="8456321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/>
            <a:r>
              <a:rPr lang="ru-RU" altLang="ru-RU" sz="2400" b="1" u="sng" dirty="0">
                <a:solidFill>
                  <a:srgbClr val="021263"/>
                </a:solidFill>
                <a:latin typeface="Georgia" panose="02040502050405020303" pitchFamily="18" charset="0"/>
                <a:cs typeface="Times New Roman" panose="02020603050405020304" pitchFamily="18" charset="0"/>
              </a:rPr>
              <a:t>Методика оценивания/анализа</a:t>
            </a:r>
            <a:r>
              <a:rPr lang="ru-RU" altLang="ru-RU" sz="2400" dirty="0">
                <a:solidFill>
                  <a:srgbClr val="021263"/>
                </a:solidFill>
                <a:latin typeface="Georgia" panose="02040502050405020303" pitchFamily="18" charset="0"/>
                <a:cs typeface="Times New Roman" panose="02020603050405020304" pitchFamily="18" charset="0"/>
              </a:rPr>
              <a:t>: </a:t>
            </a:r>
          </a:p>
          <a:p>
            <a:pPr eaLnBrk="1" hangingPunct="1"/>
            <a:r>
              <a:rPr lang="ru-RU" altLang="ru-RU" sz="2400" dirty="0">
                <a:solidFill>
                  <a:srgbClr val="021263"/>
                </a:solidFill>
                <a:latin typeface="Georgia" panose="02040502050405020303" pitchFamily="18" charset="0"/>
                <a:cs typeface="Times New Roman" panose="02020603050405020304" pitchFamily="18" charset="0"/>
              </a:rPr>
              <a:t>- поэлементный анализ на основе материалов </a:t>
            </a:r>
            <a:r>
              <a:rPr lang="ru-RU" altLang="ru-RU" sz="2400" b="1" dirty="0">
                <a:solidFill>
                  <a:srgbClr val="021263"/>
                </a:solidFill>
                <a:latin typeface="Georgia" panose="02040502050405020303" pitchFamily="18" charset="0"/>
                <a:cs typeface="Times New Roman" panose="02020603050405020304" pitchFamily="18" charset="0"/>
              </a:rPr>
              <a:t>ЦОКО</a:t>
            </a:r>
          </a:p>
        </p:txBody>
      </p:sp>
      <p:sp>
        <p:nvSpPr>
          <p:cNvPr id="16" name="Капля 15">
            <a:extLst>
              <a:ext uri="{FF2B5EF4-FFF2-40B4-BE49-F238E27FC236}">
                <a16:creationId xmlns:a16="http://schemas.microsoft.com/office/drawing/2014/main" id="{043BDAC8-8213-564F-0F7D-BE7A108B2CD3}"/>
              </a:ext>
            </a:extLst>
          </p:cNvPr>
          <p:cNvSpPr/>
          <p:nvPr/>
        </p:nvSpPr>
        <p:spPr>
          <a:xfrm rot="2700000">
            <a:off x="1465392" y="4419969"/>
            <a:ext cx="621243" cy="621243"/>
          </a:xfrm>
          <a:prstGeom prst="teardrop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Капля 16">
            <a:extLst>
              <a:ext uri="{FF2B5EF4-FFF2-40B4-BE49-F238E27FC236}">
                <a16:creationId xmlns:a16="http://schemas.microsoft.com/office/drawing/2014/main" id="{D4EACFB2-C7D7-3E25-630C-5D9AAE5F7A36}"/>
              </a:ext>
            </a:extLst>
          </p:cNvPr>
          <p:cNvSpPr/>
          <p:nvPr/>
        </p:nvSpPr>
        <p:spPr>
          <a:xfrm rot="2700000">
            <a:off x="1465392" y="5432339"/>
            <a:ext cx="621243" cy="621243"/>
          </a:xfrm>
          <a:prstGeom prst="teardrop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62129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id="{85FDAE61-DFC1-4460-A19B-C432B507516B}"/>
              </a:ext>
            </a:extLst>
          </p:cNvPr>
          <p:cNvSpPr/>
          <p:nvPr/>
        </p:nvSpPr>
        <p:spPr>
          <a:xfrm>
            <a:off x="1" y="1"/>
            <a:ext cx="12192000" cy="6858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кругленный прямоугольник 7">
            <a:extLst>
              <a:ext uri="{FF2B5EF4-FFF2-40B4-BE49-F238E27FC236}">
                <a16:creationId xmlns:a16="http://schemas.microsoft.com/office/drawing/2014/main" id="{8F79F77C-AF55-BDA0-DEE9-E9FC82532375}"/>
              </a:ext>
            </a:extLst>
          </p:cNvPr>
          <p:cNvSpPr/>
          <p:nvPr/>
        </p:nvSpPr>
        <p:spPr>
          <a:xfrm>
            <a:off x="1110343" y="584642"/>
            <a:ext cx="9971314" cy="749305"/>
          </a:xfrm>
          <a:prstGeom prst="roundRect">
            <a:avLst/>
          </a:prstGeom>
          <a:solidFill>
            <a:schemeClr val="accent1">
              <a:lumMod val="40000"/>
              <a:lumOff val="60000"/>
              <a:alpha val="50196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031363"/>
              </a:solidFill>
            </a:endParaRPr>
          </a:p>
        </p:txBody>
      </p:sp>
      <p:sp>
        <p:nvSpPr>
          <p:cNvPr id="9" name="Заголовок 1">
            <a:extLst>
              <a:ext uri="{FF2B5EF4-FFF2-40B4-BE49-F238E27FC236}">
                <a16:creationId xmlns:a16="http://schemas.microsoft.com/office/drawing/2014/main" id="{0026EBFA-A85A-D195-2F6F-E8FD335CCD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7250" y="446582"/>
            <a:ext cx="10224407" cy="749305"/>
          </a:xfrm>
        </p:spPr>
        <p:txBody>
          <a:bodyPr>
            <a:noAutofit/>
          </a:bodyPr>
          <a:lstStyle/>
          <a:p>
            <a:r>
              <a:rPr lang="ru-RU" sz="3200" dirty="0">
                <a:solidFill>
                  <a:srgbClr val="021263"/>
                </a:solidFill>
                <a:latin typeface="Georgia" pitchFamily="18" charset="0"/>
                <a:cs typeface="+mn-cs"/>
              </a:rPr>
              <a:t>Особенности составления отчета по аналитическим материалам ЦОКО.</a:t>
            </a:r>
            <a:endParaRPr lang="ru-RU" sz="6600" dirty="0">
              <a:solidFill>
                <a:srgbClr val="021263"/>
              </a:solidFill>
            </a:endParaRPr>
          </a:p>
        </p:txBody>
      </p:sp>
      <p:sp>
        <p:nvSpPr>
          <p:cNvPr id="10" name="Скругленный прямоугольник 9">
            <a:extLst>
              <a:ext uri="{FF2B5EF4-FFF2-40B4-BE49-F238E27FC236}">
                <a16:creationId xmlns:a16="http://schemas.microsoft.com/office/drawing/2014/main" id="{70AFF5BB-BF14-B615-D50C-D283FCCF8B70}"/>
              </a:ext>
            </a:extLst>
          </p:cNvPr>
          <p:cNvSpPr/>
          <p:nvPr/>
        </p:nvSpPr>
        <p:spPr>
          <a:xfrm>
            <a:off x="449766" y="1506407"/>
            <a:ext cx="1519809" cy="935457"/>
          </a:xfrm>
          <a:prstGeom prst="roundRect">
            <a:avLst/>
          </a:prstGeom>
          <a:solidFill>
            <a:srgbClr val="1E3864">
              <a:alpha val="74902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200" b="1" dirty="0">
              <a:solidFill>
                <a:srgbClr val="021363"/>
              </a:solidFill>
              <a:latin typeface="Georgia" panose="02040502050405020303" pitchFamily="18" charset="0"/>
            </a:endParaRPr>
          </a:p>
          <a:p>
            <a:pPr algn="ctr"/>
            <a:r>
              <a:rPr lang="ru-RU" sz="2000" b="1" dirty="0">
                <a:solidFill>
                  <a:schemeClr val="bg1"/>
                </a:solidFill>
                <a:latin typeface="Georgia" panose="02040502050405020303" pitchFamily="18" charset="0"/>
              </a:rPr>
              <a:t>3 </a:t>
            </a:r>
            <a:r>
              <a:rPr lang="ru-RU" sz="1600" b="1" dirty="0">
                <a:solidFill>
                  <a:schemeClr val="bg1"/>
                </a:solidFill>
                <a:latin typeface="Georgia" panose="02040502050405020303" pitchFamily="18" charset="0"/>
              </a:rPr>
              <a:t>раздел</a:t>
            </a:r>
          </a:p>
          <a:p>
            <a:pPr algn="ctr"/>
            <a:endParaRPr lang="ru-RU" b="1" dirty="0">
              <a:solidFill>
                <a:schemeClr val="bg1"/>
              </a:solidFill>
              <a:latin typeface="Georgia" panose="02040502050405020303" pitchFamily="18" charset="0"/>
            </a:endParaRPr>
          </a:p>
        </p:txBody>
      </p:sp>
      <p:sp>
        <p:nvSpPr>
          <p:cNvPr id="11" name="Скругленный прямоугольник 10">
            <a:extLst>
              <a:ext uri="{FF2B5EF4-FFF2-40B4-BE49-F238E27FC236}">
                <a16:creationId xmlns:a16="http://schemas.microsoft.com/office/drawing/2014/main" id="{9D261D20-4CD2-9171-B84D-7ACB5069D2AF}"/>
              </a:ext>
            </a:extLst>
          </p:cNvPr>
          <p:cNvSpPr/>
          <p:nvPr/>
        </p:nvSpPr>
        <p:spPr>
          <a:xfrm>
            <a:off x="1969575" y="1506407"/>
            <a:ext cx="9526935" cy="935458"/>
          </a:xfrm>
          <a:prstGeom prst="roundRect">
            <a:avLst/>
          </a:prstGeom>
          <a:solidFill>
            <a:srgbClr val="566A8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0" lang="ru-RU" sz="1800" b="1" i="0" u="none" strike="noStrike" cap="none" normalizeH="0" baseline="0" dirty="0">
              <a:ln>
                <a:noFill/>
              </a:ln>
              <a:solidFill>
                <a:srgbClr val="3C3E42"/>
              </a:solidFill>
              <a:effectLst/>
              <a:latin typeface="Century Schoolbook" pitchFamily="18" charset="0"/>
              <a:cs typeface="Arial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sng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Georgia" panose="02040502050405020303" pitchFamily="18" charset="0"/>
                <a:cs typeface="Times New Roman" pitchFamily="18" charset="0"/>
              </a:rPr>
              <a:t>Статистические данные оценочной процедуры</a:t>
            </a:r>
            <a:r>
              <a:rPr kumimoji="0" lang="ru-RU" sz="16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Georgia" panose="02040502050405020303" pitchFamily="18" charset="0"/>
                <a:cs typeface="Times New Roman" pitchFamily="18" charset="0"/>
              </a:rPr>
              <a:t>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Georgia" panose="02040502050405020303" pitchFamily="18" charset="0"/>
                <a:cs typeface="Times New Roman" pitchFamily="18" charset="0"/>
              </a:rPr>
              <a:t>(</a:t>
            </a:r>
            <a:r>
              <a:rPr kumimoji="0" lang="ru-RU" sz="1600" b="0" i="1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Georgia" panose="02040502050405020303" pitchFamily="18" charset="0"/>
                <a:cs typeface="Times New Roman" pitchFamily="18" charset="0"/>
              </a:rPr>
              <a:t>основная статистика, средний % выполнения проверочной работы, распределение участников по процентам выполнения заданий...</a:t>
            </a:r>
            <a:r>
              <a:rPr kumimoji="0" lang="ru-RU" sz="16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Georgia" panose="02040502050405020303" pitchFamily="18" charset="0"/>
                <a:cs typeface="Times New Roman" pitchFamily="18" charset="0"/>
              </a:rPr>
              <a:t>)</a:t>
            </a:r>
          </a:p>
          <a:p>
            <a:pPr algn="ctr"/>
            <a:endParaRPr lang="ru-RU" dirty="0">
              <a:solidFill>
                <a:srgbClr val="031363"/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7CC1C80-6345-FBCF-979E-9612C1E981C8}"/>
              </a:ext>
            </a:extLst>
          </p:cNvPr>
          <p:cNvSpPr txBox="1"/>
          <p:nvPr/>
        </p:nvSpPr>
        <p:spPr>
          <a:xfrm>
            <a:off x="553151" y="2646421"/>
            <a:ext cx="11638849" cy="35394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1600" b="1" dirty="0">
                <a:solidFill>
                  <a:srgbClr val="021263"/>
                </a:solidFill>
                <a:latin typeface="Georgia" panose="02040502050405020303" pitchFamily="18" charset="0"/>
                <a:cs typeface="Times New Roman" pitchFamily="18" charset="0"/>
              </a:rPr>
              <a:t>Слайд 1. (Предмет). Основная статистика</a:t>
            </a:r>
          </a:p>
          <a:p>
            <a:pPr>
              <a:defRPr/>
            </a:pPr>
            <a:r>
              <a:rPr lang="ru-RU" sz="1600" i="1" dirty="0">
                <a:solidFill>
                  <a:srgbClr val="021263"/>
                </a:solidFill>
                <a:latin typeface="Georgia" panose="02040502050405020303" pitchFamily="18" charset="0"/>
                <a:cs typeface="Times New Roman" pitchFamily="18" charset="0"/>
              </a:rPr>
              <a:t>Кол-во образовательных организаций , участвовавших в ВПР – 474.</a:t>
            </a:r>
          </a:p>
          <a:p>
            <a:pPr>
              <a:defRPr/>
            </a:pPr>
            <a:r>
              <a:rPr lang="ru-RU" sz="1600" i="1" dirty="0">
                <a:solidFill>
                  <a:srgbClr val="021263"/>
                </a:solidFill>
                <a:latin typeface="Georgia" panose="02040502050405020303" pitchFamily="18" charset="0"/>
                <a:cs typeface="Times New Roman" pitchFamily="18" charset="0"/>
              </a:rPr>
              <a:t>Кол-во участников ВПР – 29146 обучающихся 5-х классов.</a:t>
            </a:r>
          </a:p>
          <a:p>
            <a:pPr>
              <a:defRPr/>
            </a:pPr>
            <a:r>
              <a:rPr lang="ru-RU" sz="1600" dirty="0">
                <a:solidFill>
                  <a:srgbClr val="021263"/>
                </a:solidFill>
                <a:latin typeface="Georgia" panose="02040502050405020303" pitchFamily="18" charset="0"/>
                <a:cs typeface="Times New Roman" pitchFamily="18" charset="0"/>
              </a:rPr>
              <a:t>Распределение участников по процентам выполнения заданий:</a:t>
            </a:r>
          </a:p>
          <a:p>
            <a:pPr>
              <a:defRPr/>
            </a:pPr>
            <a:r>
              <a:rPr lang="ru-RU" sz="1600" i="1" dirty="0">
                <a:solidFill>
                  <a:srgbClr val="021263"/>
                </a:solidFill>
                <a:latin typeface="Georgia" panose="02040502050405020303" pitchFamily="18" charset="0"/>
                <a:cs typeface="Times New Roman" pitchFamily="18" charset="0"/>
              </a:rPr>
              <a:t>Доля обучающихся, показавших достижение</a:t>
            </a:r>
            <a:r>
              <a:rPr lang="ru-RU" sz="1600" i="1" dirty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  <a:cs typeface="Times New Roman" pitchFamily="18" charset="0"/>
              </a:rPr>
              <a:t> </a:t>
            </a:r>
            <a:r>
              <a:rPr lang="ru-RU" sz="1600" b="1" i="1" dirty="0">
                <a:solidFill>
                  <a:srgbClr val="00B050"/>
                </a:solidFill>
                <a:latin typeface="Georgia" panose="02040502050405020303" pitchFamily="18" charset="0"/>
                <a:cs typeface="Times New Roman" pitchFamily="18" charset="0"/>
              </a:rPr>
              <a:t>высокого</a:t>
            </a:r>
            <a:r>
              <a:rPr lang="ru-RU" sz="1600" i="1" dirty="0">
                <a:solidFill>
                  <a:srgbClr val="FF0000"/>
                </a:solidFill>
                <a:latin typeface="Georgia" panose="02040502050405020303" pitchFamily="18" charset="0"/>
                <a:cs typeface="Times New Roman" pitchFamily="18" charset="0"/>
              </a:rPr>
              <a:t> </a:t>
            </a:r>
            <a:r>
              <a:rPr lang="ru-RU" sz="1600" i="1" dirty="0">
                <a:solidFill>
                  <a:srgbClr val="021263"/>
                </a:solidFill>
                <a:latin typeface="Georgia" panose="02040502050405020303" pitchFamily="18" charset="0"/>
                <a:cs typeface="Times New Roman" pitchFamily="18" charset="0"/>
              </a:rPr>
              <a:t>уровня  образовательных результатов – 4,2%.</a:t>
            </a:r>
          </a:p>
          <a:p>
            <a:pPr>
              <a:defRPr/>
            </a:pPr>
            <a:r>
              <a:rPr lang="ru-RU" sz="1600" i="1" dirty="0">
                <a:solidFill>
                  <a:srgbClr val="021263"/>
                </a:solidFill>
                <a:latin typeface="Georgia" panose="02040502050405020303" pitchFamily="18" charset="0"/>
                <a:cs typeface="Times New Roman" pitchFamily="18" charset="0"/>
              </a:rPr>
              <a:t>Доля обучающихся, показавших достижение </a:t>
            </a:r>
            <a:r>
              <a:rPr lang="ru-RU" sz="1600" b="1" i="1" dirty="0">
                <a:solidFill>
                  <a:srgbClr val="92D050"/>
                </a:solidFill>
                <a:latin typeface="Georgia" panose="02040502050405020303" pitchFamily="18" charset="0"/>
                <a:cs typeface="Times New Roman" pitchFamily="18" charset="0"/>
              </a:rPr>
              <a:t>повышенного</a:t>
            </a:r>
            <a:r>
              <a:rPr lang="ru-RU" sz="1600" i="1" dirty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  <a:cs typeface="Times New Roman" pitchFamily="18" charset="0"/>
              </a:rPr>
              <a:t> </a:t>
            </a:r>
            <a:r>
              <a:rPr lang="ru-RU" sz="1600" i="1" dirty="0">
                <a:solidFill>
                  <a:srgbClr val="021263"/>
                </a:solidFill>
                <a:latin typeface="Georgia" panose="02040502050405020303" pitchFamily="18" charset="0"/>
                <a:cs typeface="Times New Roman" pitchFamily="18" charset="0"/>
              </a:rPr>
              <a:t>уровня  образовательных результатов – 33,4%.</a:t>
            </a:r>
          </a:p>
          <a:p>
            <a:pPr>
              <a:defRPr/>
            </a:pPr>
            <a:r>
              <a:rPr lang="ru-RU" sz="1600" i="1" dirty="0">
                <a:solidFill>
                  <a:srgbClr val="021263"/>
                </a:solidFill>
                <a:latin typeface="Georgia" panose="02040502050405020303" pitchFamily="18" charset="0"/>
                <a:cs typeface="Times New Roman" pitchFamily="18" charset="0"/>
              </a:rPr>
              <a:t>Доля обучающихся, показавших достижение </a:t>
            </a:r>
            <a:r>
              <a:rPr lang="ru-RU" sz="1600" b="1" i="1" dirty="0">
                <a:solidFill>
                  <a:srgbClr val="0070C0"/>
                </a:solidFill>
                <a:latin typeface="Georgia" panose="02040502050405020303" pitchFamily="18" charset="0"/>
                <a:cs typeface="Times New Roman" pitchFamily="18" charset="0"/>
              </a:rPr>
              <a:t>базового</a:t>
            </a:r>
            <a:r>
              <a:rPr lang="ru-RU" sz="1600" i="1" dirty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  <a:cs typeface="Times New Roman" pitchFamily="18" charset="0"/>
              </a:rPr>
              <a:t> </a:t>
            </a:r>
            <a:r>
              <a:rPr lang="ru-RU" sz="1600" i="1" dirty="0">
                <a:solidFill>
                  <a:srgbClr val="021263"/>
                </a:solidFill>
                <a:latin typeface="Georgia" panose="02040502050405020303" pitchFamily="18" charset="0"/>
                <a:cs typeface="Times New Roman" pitchFamily="18" charset="0"/>
              </a:rPr>
              <a:t>уровня  образовательных результатов – 50,1%.</a:t>
            </a:r>
          </a:p>
          <a:p>
            <a:pPr>
              <a:defRPr/>
            </a:pPr>
            <a:r>
              <a:rPr lang="ru-RU" sz="1600" i="1" dirty="0">
                <a:solidFill>
                  <a:srgbClr val="021263"/>
                </a:solidFill>
                <a:latin typeface="Georgia" panose="02040502050405020303" pitchFamily="18" charset="0"/>
                <a:cs typeface="Times New Roman" pitchFamily="18" charset="0"/>
              </a:rPr>
              <a:t>Доля обучающихся, показавших результаты </a:t>
            </a:r>
            <a:r>
              <a:rPr lang="ru-RU" sz="1600" b="1" i="1" dirty="0">
                <a:solidFill>
                  <a:srgbClr val="FF0000"/>
                </a:solidFill>
                <a:latin typeface="Georgia" panose="02040502050405020303" pitchFamily="18" charset="0"/>
                <a:cs typeface="Times New Roman" pitchFamily="18" charset="0"/>
              </a:rPr>
              <a:t>ниже базового </a:t>
            </a:r>
            <a:r>
              <a:rPr lang="ru-RU" sz="1600" i="1" dirty="0">
                <a:solidFill>
                  <a:srgbClr val="021263"/>
                </a:solidFill>
                <a:latin typeface="Georgia" panose="02040502050405020303" pitchFamily="18" charset="0"/>
                <a:cs typeface="Times New Roman" pitchFamily="18" charset="0"/>
              </a:rPr>
              <a:t>уровня – 12,4%</a:t>
            </a:r>
          </a:p>
          <a:p>
            <a:pPr>
              <a:defRPr/>
            </a:pPr>
            <a:r>
              <a:rPr lang="ru-RU" sz="1600" dirty="0">
                <a:solidFill>
                  <a:srgbClr val="021263"/>
                </a:solidFill>
                <a:latin typeface="Georgia" panose="02040502050405020303" pitchFamily="18" charset="0"/>
                <a:cs typeface="Times New Roman" pitchFamily="18" charset="0"/>
              </a:rPr>
              <a:t>Сравнительная статистика результатов по ЧР и РФ: </a:t>
            </a:r>
          </a:p>
          <a:p>
            <a:pPr>
              <a:defRPr/>
            </a:pPr>
            <a:r>
              <a:rPr lang="ru-RU" sz="1600" i="1" dirty="0">
                <a:solidFill>
                  <a:srgbClr val="021263"/>
                </a:solidFill>
                <a:latin typeface="Georgia" panose="02040502050405020303" pitchFamily="18" charset="0"/>
                <a:cs typeface="Times New Roman" pitchFamily="18" charset="0"/>
              </a:rPr>
              <a:t>Среди обучающихся , выполнивших задания на базовом уровне, и ниже базового уровня высока доля детей ЧР (базовый – 50,1% ниже базового – 12,4%), тогда, как среди учеников, показавших повышенный и высокий уровни, доля детей ЧР ниже (33,4% и 4,2%)</a:t>
            </a:r>
            <a:endParaRPr lang="ru-RU" sz="1600" dirty="0">
              <a:solidFill>
                <a:srgbClr val="021263"/>
              </a:solidFill>
              <a:latin typeface="Georgia" panose="02040502050405020303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ru-RU" sz="1600" b="1" dirty="0">
                <a:solidFill>
                  <a:srgbClr val="021263"/>
                </a:solidFill>
                <a:latin typeface="Georgia" panose="02040502050405020303" pitchFamily="18" charset="0"/>
                <a:cs typeface="Times New Roman" pitchFamily="18" charset="0"/>
              </a:rPr>
              <a:t>Методика оценивания/анализа</a:t>
            </a:r>
            <a:r>
              <a:rPr lang="ru-RU" sz="1600" dirty="0">
                <a:solidFill>
                  <a:srgbClr val="021263"/>
                </a:solidFill>
                <a:latin typeface="Georgia" panose="02040502050405020303" pitchFamily="18" charset="0"/>
                <a:cs typeface="Times New Roman" pitchFamily="18" charset="0"/>
              </a:rPr>
              <a:t>: </a:t>
            </a:r>
          </a:p>
          <a:p>
            <a:pPr>
              <a:defRPr/>
            </a:pPr>
            <a:r>
              <a:rPr lang="ru-RU" sz="1600" dirty="0">
                <a:solidFill>
                  <a:srgbClr val="021263"/>
                </a:solidFill>
                <a:latin typeface="Georgia" panose="02040502050405020303" pitchFamily="18" charset="0"/>
                <a:cs typeface="Times New Roman" pitchFamily="18" charset="0"/>
              </a:rPr>
              <a:t>- поэлементный анализ на основе материалов ЦОКО</a:t>
            </a:r>
            <a:endParaRPr lang="ru-RU" sz="1600" dirty="0">
              <a:solidFill>
                <a:srgbClr val="021263"/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7943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Прямоугольник 54">
            <a:extLst>
              <a:ext uri="{FF2B5EF4-FFF2-40B4-BE49-F238E27FC236}">
                <a16:creationId xmlns:a16="http://schemas.microsoft.com/office/drawing/2014/main" id="{B9B6CDBA-D4BD-F641-DCA9-2FCAEB74CFC9}"/>
              </a:ext>
            </a:extLst>
          </p:cNvPr>
          <p:cNvSpPr/>
          <p:nvPr/>
        </p:nvSpPr>
        <p:spPr>
          <a:xfrm>
            <a:off x="1" y="1"/>
            <a:ext cx="12192000" cy="6858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Скругленный прямоугольник 3">
            <a:extLst>
              <a:ext uri="{FF2B5EF4-FFF2-40B4-BE49-F238E27FC236}">
                <a16:creationId xmlns:a16="http://schemas.microsoft.com/office/drawing/2014/main" id="{51DC6912-43FD-35C9-86B4-41BF0EC17D7B}"/>
              </a:ext>
            </a:extLst>
          </p:cNvPr>
          <p:cNvSpPr/>
          <p:nvPr/>
        </p:nvSpPr>
        <p:spPr>
          <a:xfrm>
            <a:off x="695490" y="2802824"/>
            <a:ext cx="1519809" cy="957645"/>
          </a:xfrm>
          <a:prstGeom prst="roundRect">
            <a:avLst/>
          </a:prstGeom>
          <a:solidFill>
            <a:srgbClr val="1E3864">
              <a:alpha val="74902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800" b="1" dirty="0">
                <a:solidFill>
                  <a:schemeClr val="bg1"/>
                </a:solidFill>
                <a:latin typeface="Georgia" panose="02040502050405020303" pitchFamily="18" charset="0"/>
              </a:rPr>
              <a:t>№ </a:t>
            </a:r>
          </a:p>
          <a:p>
            <a:r>
              <a:rPr lang="ru-RU" sz="1800" b="1" dirty="0">
                <a:solidFill>
                  <a:schemeClr val="bg1"/>
                </a:solidFill>
                <a:latin typeface="Georgia" panose="02040502050405020303" pitchFamily="18" charset="0"/>
              </a:rPr>
              <a:t>задания ВПР</a:t>
            </a:r>
          </a:p>
        </p:txBody>
      </p:sp>
      <p:sp>
        <p:nvSpPr>
          <p:cNvPr id="5" name="Скругленный прямоугольник 4">
            <a:extLst>
              <a:ext uri="{FF2B5EF4-FFF2-40B4-BE49-F238E27FC236}">
                <a16:creationId xmlns:a16="http://schemas.microsoft.com/office/drawing/2014/main" id="{473CA4AD-CD78-DBCD-B6DE-EF99B217A27C}"/>
              </a:ext>
            </a:extLst>
          </p:cNvPr>
          <p:cNvSpPr/>
          <p:nvPr/>
        </p:nvSpPr>
        <p:spPr>
          <a:xfrm>
            <a:off x="2215299" y="2802824"/>
            <a:ext cx="4939881" cy="957645"/>
          </a:xfrm>
          <a:prstGeom prst="roundRect">
            <a:avLst/>
          </a:prstGeom>
          <a:solidFill>
            <a:srgbClr val="566A8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0" lang="ru-RU" sz="1800" b="1" i="0" u="none" strike="noStrike" cap="none" normalizeH="0" baseline="0" dirty="0">
              <a:ln>
                <a:noFill/>
              </a:ln>
              <a:solidFill>
                <a:srgbClr val="3C3E42"/>
              </a:solidFill>
              <a:effectLst/>
              <a:latin typeface="Century Schoolbook" pitchFamily="18" charset="0"/>
              <a:cs typeface="Arial" charset="0"/>
            </a:endParaRPr>
          </a:p>
          <a:p>
            <a:r>
              <a:rPr kumimoji="0" lang="ru-RU" sz="1800" b="1" kern="1200" dirty="0">
                <a:solidFill>
                  <a:schemeClr val="bg1"/>
                </a:solidFill>
                <a:latin typeface="Georgia" panose="02040502050405020303" pitchFamily="18" charset="0"/>
              </a:rPr>
              <a:t>Кодификатор проверяемых умений и </a:t>
            </a:r>
          </a:p>
          <a:p>
            <a:r>
              <a:rPr kumimoji="0" lang="ru-RU" sz="1800" b="1" kern="1200" dirty="0">
                <a:solidFill>
                  <a:schemeClr val="bg1"/>
                </a:solidFill>
                <a:latin typeface="Georgia" panose="02040502050405020303" pitchFamily="18" charset="0"/>
              </a:rPr>
              <a:t>элементов содержания</a:t>
            </a:r>
            <a:endParaRPr lang="ru-RU" sz="1800" b="1" dirty="0">
              <a:solidFill>
                <a:schemeClr val="bg1"/>
              </a:solidFill>
              <a:latin typeface="Georgia" panose="02040502050405020303" pitchFamily="18" charset="0"/>
            </a:endParaRPr>
          </a:p>
          <a:p>
            <a:pPr algn="ctr"/>
            <a:endParaRPr lang="ru-RU" dirty="0">
              <a:solidFill>
                <a:srgbClr val="031363"/>
              </a:solidFill>
            </a:endParaRPr>
          </a:p>
        </p:txBody>
      </p:sp>
      <p:sp>
        <p:nvSpPr>
          <p:cNvPr id="6" name="Скругленный прямоугольник 5">
            <a:extLst>
              <a:ext uri="{FF2B5EF4-FFF2-40B4-BE49-F238E27FC236}">
                <a16:creationId xmlns:a16="http://schemas.microsoft.com/office/drawing/2014/main" id="{EF75EC74-B857-74FA-D11F-1DFE837A2982}"/>
              </a:ext>
            </a:extLst>
          </p:cNvPr>
          <p:cNvSpPr/>
          <p:nvPr/>
        </p:nvSpPr>
        <p:spPr>
          <a:xfrm>
            <a:off x="695490" y="3760469"/>
            <a:ext cx="1519809" cy="364311"/>
          </a:xfrm>
          <a:prstGeom prst="roundRect">
            <a:avLst/>
          </a:prstGeom>
          <a:solidFill>
            <a:srgbClr val="DAE4F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rgbClr val="021363"/>
                </a:solidFill>
                <a:latin typeface="Georgia" panose="02040502050405020303" pitchFamily="18" charset="0"/>
              </a:rPr>
              <a:t>1</a:t>
            </a:r>
          </a:p>
        </p:txBody>
      </p:sp>
      <p:sp>
        <p:nvSpPr>
          <p:cNvPr id="7" name="Скругленный прямоугольник 6">
            <a:extLst>
              <a:ext uri="{FF2B5EF4-FFF2-40B4-BE49-F238E27FC236}">
                <a16:creationId xmlns:a16="http://schemas.microsoft.com/office/drawing/2014/main" id="{39D43928-D41B-EAAE-ABF7-AC381FF747F1}"/>
              </a:ext>
            </a:extLst>
          </p:cNvPr>
          <p:cNvSpPr/>
          <p:nvPr/>
        </p:nvSpPr>
        <p:spPr>
          <a:xfrm>
            <a:off x="2215299" y="3760469"/>
            <a:ext cx="4939881" cy="364311"/>
          </a:xfrm>
          <a:prstGeom prst="roundRect">
            <a:avLst/>
          </a:prstGeom>
          <a:solidFill>
            <a:srgbClr val="DBE5F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1" i="0" u="sng" strike="noStrike" cap="none" normalizeH="0" baseline="0" dirty="0">
              <a:ln>
                <a:noFill/>
              </a:ln>
              <a:solidFill>
                <a:srgbClr val="3C3E42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dirty="0">
              <a:solidFill>
                <a:srgbClr val="031363"/>
              </a:solidFill>
            </a:endParaRPr>
          </a:p>
        </p:txBody>
      </p:sp>
      <p:sp>
        <p:nvSpPr>
          <p:cNvPr id="20" name="Скругленный прямоугольник 19">
            <a:extLst>
              <a:ext uri="{FF2B5EF4-FFF2-40B4-BE49-F238E27FC236}">
                <a16:creationId xmlns:a16="http://schemas.microsoft.com/office/drawing/2014/main" id="{5DC34E26-8864-9D78-4CCC-DA03C2DB9D39}"/>
              </a:ext>
            </a:extLst>
          </p:cNvPr>
          <p:cNvSpPr/>
          <p:nvPr/>
        </p:nvSpPr>
        <p:spPr>
          <a:xfrm>
            <a:off x="2132981" y="674241"/>
            <a:ext cx="8023266" cy="302504"/>
          </a:xfrm>
          <a:prstGeom prst="roundRect">
            <a:avLst/>
          </a:prstGeom>
          <a:solidFill>
            <a:schemeClr val="accent1">
              <a:lumMod val="40000"/>
              <a:lumOff val="60000"/>
              <a:alpha val="50196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031363"/>
              </a:solidFill>
            </a:endParaRPr>
          </a:p>
        </p:txBody>
      </p:sp>
      <p:sp>
        <p:nvSpPr>
          <p:cNvPr id="21" name="Заголовок 1">
            <a:extLst>
              <a:ext uri="{FF2B5EF4-FFF2-40B4-BE49-F238E27FC236}">
                <a16:creationId xmlns:a16="http://schemas.microsoft.com/office/drawing/2014/main" id="{58882BC7-9FD4-7406-F4D3-B79588C7080C}"/>
              </a:ext>
            </a:extLst>
          </p:cNvPr>
          <p:cNvSpPr txBox="1">
            <a:spLocks/>
          </p:cNvSpPr>
          <p:nvPr/>
        </p:nvSpPr>
        <p:spPr>
          <a:xfrm>
            <a:off x="1879888" y="321891"/>
            <a:ext cx="8432223" cy="74930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altLang="ru-RU" sz="3200" dirty="0">
                <a:solidFill>
                  <a:srgbClr val="021263"/>
                </a:solidFill>
                <a:latin typeface="Georgia" panose="02040502050405020303" pitchFamily="18" charset="0"/>
              </a:rPr>
              <a:t>Структура аналитической справки/отчета</a:t>
            </a:r>
            <a:endParaRPr lang="ru-RU" sz="3200" dirty="0">
              <a:solidFill>
                <a:srgbClr val="021263"/>
              </a:solidFill>
            </a:endParaRPr>
          </a:p>
        </p:txBody>
      </p:sp>
      <p:sp>
        <p:nvSpPr>
          <p:cNvPr id="24" name="Скругленный прямоугольник 23">
            <a:extLst>
              <a:ext uri="{FF2B5EF4-FFF2-40B4-BE49-F238E27FC236}">
                <a16:creationId xmlns:a16="http://schemas.microsoft.com/office/drawing/2014/main" id="{F4EF2B34-0FE7-58D3-9264-22F876E049BC}"/>
              </a:ext>
            </a:extLst>
          </p:cNvPr>
          <p:cNvSpPr/>
          <p:nvPr/>
        </p:nvSpPr>
        <p:spPr>
          <a:xfrm>
            <a:off x="695489" y="2292100"/>
            <a:ext cx="11046745" cy="364311"/>
          </a:xfrm>
          <a:prstGeom prst="roundRect">
            <a:avLst/>
          </a:prstGeom>
          <a:solidFill>
            <a:srgbClr val="DAE4F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>
                <a:solidFill>
                  <a:srgbClr val="021263"/>
                </a:solidFill>
                <a:latin typeface="Georgia" panose="02040502050405020303" pitchFamily="18" charset="0"/>
                <a:cs typeface="Times New Roman" pitchFamily="18" charset="0"/>
              </a:rPr>
              <a:t>Слайд 3. (Предмет). Выполнение заданий </a:t>
            </a:r>
          </a:p>
          <a:p>
            <a:pPr algn="ctr"/>
            <a:endParaRPr lang="ru-RU" b="1" dirty="0">
              <a:solidFill>
                <a:srgbClr val="021363"/>
              </a:solidFill>
              <a:latin typeface="Georgia" panose="02040502050405020303" pitchFamily="18" charset="0"/>
            </a:endParaRPr>
          </a:p>
        </p:txBody>
      </p:sp>
      <p:sp>
        <p:nvSpPr>
          <p:cNvPr id="25" name="Скругленный прямоугольник 24">
            <a:extLst>
              <a:ext uri="{FF2B5EF4-FFF2-40B4-BE49-F238E27FC236}">
                <a16:creationId xmlns:a16="http://schemas.microsoft.com/office/drawing/2014/main" id="{DF6AC8F0-E4C3-01ED-029B-7A0A28618F1E}"/>
              </a:ext>
            </a:extLst>
          </p:cNvPr>
          <p:cNvSpPr/>
          <p:nvPr/>
        </p:nvSpPr>
        <p:spPr>
          <a:xfrm>
            <a:off x="695490" y="4119284"/>
            <a:ext cx="1519809" cy="364311"/>
          </a:xfrm>
          <a:prstGeom prst="roundRect">
            <a:avLst/>
          </a:prstGeom>
          <a:solidFill>
            <a:srgbClr val="536788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bg1"/>
                </a:solidFill>
                <a:latin typeface="Georgia" panose="02040502050405020303" pitchFamily="18" charset="0"/>
              </a:rPr>
              <a:t>2</a:t>
            </a:r>
          </a:p>
        </p:txBody>
      </p:sp>
      <p:sp>
        <p:nvSpPr>
          <p:cNvPr id="26" name="Скругленный прямоугольник 25">
            <a:extLst>
              <a:ext uri="{FF2B5EF4-FFF2-40B4-BE49-F238E27FC236}">
                <a16:creationId xmlns:a16="http://schemas.microsoft.com/office/drawing/2014/main" id="{584CD393-40B7-202B-28E9-64808ACE8DB6}"/>
              </a:ext>
            </a:extLst>
          </p:cNvPr>
          <p:cNvSpPr/>
          <p:nvPr/>
        </p:nvSpPr>
        <p:spPr>
          <a:xfrm>
            <a:off x="2215299" y="4119284"/>
            <a:ext cx="4939881" cy="364311"/>
          </a:xfrm>
          <a:prstGeom prst="roundRect">
            <a:avLst/>
          </a:prstGeom>
          <a:solidFill>
            <a:srgbClr val="536788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1" i="0" u="sng" strike="noStrike" cap="none" normalizeH="0" baseline="0" dirty="0">
              <a:ln>
                <a:noFill/>
              </a:ln>
              <a:solidFill>
                <a:srgbClr val="3C3E42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dirty="0">
              <a:solidFill>
                <a:srgbClr val="031363"/>
              </a:solidFill>
            </a:endParaRPr>
          </a:p>
        </p:txBody>
      </p:sp>
      <p:sp>
        <p:nvSpPr>
          <p:cNvPr id="27" name="Скругленный прямоугольник 26">
            <a:extLst>
              <a:ext uri="{FF2B5EF4-FFF2-40B4-BE49-F238E27FC236}">
                <a16:creationId xmlns:a16="http://schemas.microsoft.com/office/drawing/2014/main" id="{E47FBDEF-046B-02CC-D9CD-48BF9E83DE28}"/>
              </a:ext>
            </a:extLst>
          </p:cNvPr>
          <p:cNvSpPr/>
          <p:nvPr/>
        </p:nvSpPr>
        <p:spPr>
          <a:xfrm>
            <a:off x="695490" y="4483676"/>
            <a:ext cx="1519809" cy="364311"/>
          </a:xfrm>
          <a:prstGeom prst="roundRect">
            <a:avLst/>
          </a:prstGeom>
          <a:solidFill>
            <a:srgbClr val="DAE4F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rgbClr val="021363"/>
                </a:solidFill>
                <a:latin typeface="Georgia" panose="02040502050405020303" pitchFamily="18" charset="0"/>
              </a:rPr>
              <a:t>3.1</a:t>
            </a:r>
          </a:p>
        </p:txBody>
      </p:sp>
      <p:sp>
        <p:nvSpPr>
          <p:cNvPr id="28" name="Скругленный прямоугольник 27">
            <a:extLst>
              <a:ext uri="{FF2B5EF4-FFF2-40B4-BE49-F238E27FC236}">
                <a16:creationId xmlns:a16="http://schemas.microsoft.com/office/drawing/2014/main" id="{B7CA33D3-8C41-8242-5583-EC96E01FD8DC}"/>
              </a:ext>
            </a:extLst>
          </p:cNvPr>
          <p:cNvSpPr/>
          <p:nvPr/>
        </p:nvSpPr>
        <p:spPr>
          <a:xfrm>
            <a:off x="2215299" y="4483676"/>
            <a:ext cx="4939881" cy="364311"/>
          </a:xfrm>
          <a:prstGeom prst="roundRect">
            <a:avLst/>
          </a:prstGeom>
          <a:solidFill>
            <a:srgbClr val="DBE5F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1" i="0" u="sng" strike="noStrike" cap="none" normalizeH="0" baseline="0" dirty="0">
              <a:ln>
                <a:noFill/>
              </a:ln>
              <a:solidFill>
                <a:srgbClr val="3C3E42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dirty="0">
              <a:solidFill>
                <a:srgbClr val="031363"/>
              </a:solidFill>
            </a:endParaRPr>
          </a:p>
        </p:txBody>
      </p:sp>
      <p:sp>
        <p:nvSpPr>
          <p:cNvPr id="29" name="Скругленный прямоугольник 28">
            <a:extLst>
              <a:ext uri="{FF2B5EF4-FFF2-40B4-BE49-F238E27FC236}">
                <a16:creationId xmlns:a16="http://schemas.microsoft.com/office/drawing/2014/main" id="{9F7A3E89-39D5-B673-C507-061471A28181}"/>
              </a:ext>
            </a:extLst>
          </p:cNvPr>
          <p:cNvSpPr/>
          <p:nvPr/>
        </p:nvSpPr>
        <p:spPr>
          <a:xfrm>
            <a:off x="695490" y="4842491"/>
            <a:ext cx="1519809" cy="364311"/>
          </a:xfrm>
          <a:prstGeom prst="roundRect">
            <a:avLst/>
          </a:prstGeom>
          <a:solidFill>
            <a:srgbClr val="536788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bg1"/>
                </a:solidFill>
                <a:latin typeface="Georgia" panose="02040502050405020303" pitchFamily="18" charset="0"/>
              </a:rPr>
              <a:t>3.2</a:t>
            </a:r>
          </a:p>
        </p:txBody>
      </p:sp>
      <p:sp>
        <p:nvSpPr>
          <p:cNvPr id="30" name="Скругленный прямоугольник 29">
            <a:extLst>
              <a:ext uri="{FF2B5EF4-FFF2-40B4-BE49-F238E27FC236}">
                <a16:creationId xmlns:a16="http://schemas.microsoft.com/office/drawing/2014/main" id="{A3E7C029-AB34-3F02-D245-CC94AC5EF844}"/>
              </a:ext>
            </a:extLst>
          </p:cNvPr>
          <p:cNvSpPr/>
          <p:nvPr/>
        </p:nvSpPr>
        <p:spPr>
          <a:xfrm>
            <a:off x="2215299" y="4842491"/>
            <a:ext cx="4939881" cy="364311"/>
          </a:xfrm>
          <a:prstGeom prst="roundRect">
            <a:avLst/>
          </a:prstGeom>
          <a:solidFill>
            <a:srgbClr val="536788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1" i="0" u="sng" strike="noStrike" cap="none" normalizeH="0" baseline="0" dirty="0">
              <a:ln>
                <a:noFill/>
              </a:ln>
              <a:solidFill>
                <a:srgbClr val="3C3E42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dirty="0">
              <a:solidFill>
                <a:srgbClr val="031363"/>
              </a:solidFill>
            </a:endParaRPr>
          </a:p>
        </p:txBody>
      </p:sp>
      <p:sp>
        <p:nvSpPr>
          <p:cNvPr id="31" name="Скругленный прямоугольник 30">
            <a:extLst>
              <a:ext uri="{FF2B5EF4-FFF2-40B4-BE49-F238E27FC236}">
                <a16:creationId xmlns:a16="http://schemas.microsoft.com/office/drawing/2014/main" id="{828C8145-206F-F77B-55E0-08208650177D}"/>
              </a:ext>
            </a:extLst>
          </p:cNvPr>
          <p:cNvSpPr/>
          <p:nvPr/>
        </p:nvSpPr>
        <p:spPr>
          <a:xfrm>
            <a:off x="695490" y="5203766"/>
            <a:ext cx="1519809" cy="364311"/>
          </a:xfrm>
          <a:prstGeom prst="roundRect">
            <a:avLst/>
          </a:prstGeom>
          <a:solidFill>
            <a:srgbClr val="DAE4F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rgbClr val="021363"/>
                </a:solidFill>
                <a:latin typeface="Georgia" panose="02040502050405020303" pitchFamily="18" charset="0"/>
              </a:rPr>
              <a:t>4</a:t>
            </a:r>
          </a:p>
        </p:txBody>
      </p:sp>
      <p:sp>
        <p:nvSpPr>
          <p:cNvPr id="32" name="Скругленный прямоугольник 31">
            <a:extLst>
              <a:ext uri="{FF2B5EF4-FFF2-40B4-BE49-F238E27FC236}">
                <a16:creationId xmlns:a16="http://schemas.microsoft.com/office/drawing/2014/main" id="{7B04BB76-3A58-2F19-71A9-067E226F316A}"/>
              </a:ext>
            </a:extLst>
          </p:cNvPr>
          <p:cNvSpPr/>
          <p:nvPr/>
        </p:nvSpPr>
        <p:spPr>
          <a:xfrm>
            <a:off x="2215299" y="5203766"/>
            <a:ext cx="4939881" cy="364311"/>
          </a:xfrm>
          <a:prstGeom prst="roundRect">
            <a:avLst/>
          </a:prstGeom>
          <a:solidFill>
            <a:srgbClr val="DBE5F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1" i="0" u="sng" strike="noStrike" cap="none" normalizeH="0" baseline="0" dirty="0">
              <a:ln>
                <a:noFill/>
              </a:ln>
              <a:solidFill>
                <a:srgbClr val="3C3E42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dirty="0">
              <a:solidFill>
                <a:srgbClr val="031363"/>
              </a:solidFill>
            </a:endParaRPr>
          </a:p>
        </p:txBody>
      </p:sp>
      <p:sp>
        <p:nvSpPr>
          <p:cNvPr id="33" name="Скругленный прямоугольник 32">
            <a:extLst>
              <a:ext uri="{FF2B5EF4-FFF2-40B4-BE49-F238E27FC236}">
                <a16:creationId xmlns:a16="http://schemas.microsoft.com/office/drawing/2014/main" id="{7F276835-4C86-786F-4F0B-2AFB52A5CD29}"/>
              </a:ext>
            </a:extLst>
          </p:cNvPr>
          <p:cNvSpPr/>
          <p:nvPr/>
        </p:nvSpPr>
        <p:spPr>
          <a:xfrm>
            <a:off x="695490" y="5562581"/>
            <a:ext cx="1519809" cy="364311"/>
          </a:xfrm>
          <a:prstGeom prst="roundRect">
            <a:avLst/>
          </a:prstGeom>
          <a:solidFill>
            <a:srgbClr val="536788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bg1"/>
                </a:solidFill>
                <a:latin typeface="Georgia" panose="02040502050405020303" pitchFamily="18" charset="0"/>
              </a:rPr>
              <a:t>…</a:t>
            </a:r>
          </a:p>
        </p:txBody>
      </p:sp>
      <p:sp>
        <p:nvSpPr>
          <p:cNvPr id="34" name="Скругленный прямоугольник 33">
            <a:extLst>
              <a:ext uri="{FF2B5EF4-FFF2-40B4-BE49-F238E27FC236}">
                <a16:creationId xmlns:a16="http://schemas.microsoft.com/office/drawing/2014/main" id="{5C5DC711-72C2-9DB6-74C5-137735920DC8}"/>
              </a:ext>
            </a:extLst>
          </p:cNvPr>
          <p:cNvSpPr/>
          <p:nvPr/>
        </p:nvSpPr>
        <p:spPr>
          <a:xfrm>
            <a:off x="2215299" y="5562581"/>
            <a:ext cx="4939881" cy="364311"/>
          </a:xfrm>
          <a:prstGeom prst="roundRect">
            <a:avLst/>
          </a:prstGeom>
          <a:solidFill>
            <a:srgbClr val="536788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1" i="0" u="sng" strike="noStrike" cap="none" normalizeH="0" baseline="0" dirty="0">
              <a:ln>
                <a:noFill/>
              </a:ln>
              <a:solidFill>
                <a:srgbClr val="3C3E42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dirty="0">
              <a:solidFill>
                <a:srgbClr val="031363"/>
              </a:solidFill>
            </a:endParaRPr>
          </a:p>
        </p:txBody>
      </p:sp>
      <p:sp>
        <p:nvSpPr>
          <p:cNvPr id="35" name="Скругленный прямоугольник 34">
            <a:extLst>
              <a:ext uri="{FF2B5EF4-FFF2-40B4-BE49-F238E27FC236}">
                <a16:creationId xmlns:a16="http://schemas.microsoft.com/office/drawing/2014/main" id="{2F6EB8B6-40A4-A222-DD11-43EE4FFA8D3D}"/>
              </a:ext>
            </a:extLst>
          </p:cNvPr>
          <p:cNvSpPr/>
          <p:nvPr/>
        </p:nvSpPr>
        <p:spPr>
          <a:xfrm>
            <a:off x="695490" y="5923856"/>
            <a:ext cx="1519809" cy="364311"/>
          </a:xfrm>
          <a:prstGeom prst="roundRect">
            <a:avLst/>
          </a:prstGeom>
          <a:solidFill>
            <a:srgbClr val="DAE4F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rgbClr val="021363"/>
                </a:solidFill>
                <a:latin typeface="Georgia" panose="02040502050405020303" pitchFamily="18" charset="0"/>
              </a:rPr>
              <a:t>10.3К3</a:t>
            </a:r>
          </a:p>
        </p:txBody>
      </p:sp>
      <p:sp>
        <p:nvSpPr>
          <p:cNvPr id="36" name="Скругленный прямоугольник 35">
            <a:extLst>
              <a:ext uri="{FF2B5EF4-FFF2-40B4-BE49-F238E27FC236}">
                <a16:creationId xmlns:a16="http://schemas.microsoft.com/office/drawing/2014/main" id="{0FA78F87-41AC-B548-1651-70DDFDE4CA3F}"/>
              </a:ext>
            </a:extLst>
          </p:cNvPr>
          <p:cNvSpPr/>
          <p:nvPr/>
        </p:nvSpPr>
        <p:spPr>
          <a:xfrm>
            <a:off x="2215299" y="5923856"/>
            <a:ext cx="4939881" cy="364311"/>
          </a:xfrm>
          <a:prstGeom prst="roundRect">
            <a:avLst/>
          </a:prstGeom>
          <a:solidFill>
            <a:srgbClr val="DBE5F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1" i="0" u="sng" strike="noStrike" cap="none" normalizeH="0" baseline="0" dirty="0">
              <a:ln>
                <a:noFill/>
              </a:ln>
              <a:solidFill>
                <a:srgbClr val="3C3E42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dirty="0">
              <a:solidFill>
                <a:srgbClr val="031363"/>
              </a:solidFill>
            </a:endParaRPr>
          </a:p>
        </p:txBody>
      </p:sp>
      <p:sp>
        <p:nvSpPr>
          <p:cNvPr id="37" name="Скругленный прямоугольник 36">
            <a:extLst>
              <a:ext uri="{FF2B5EF4-FFF2-40B4-BE49-F238E27FC236}">
                <a16:creationId xmlns:a16="http://schemas.microsoft.com/office/drawing/2014/main" id="{89FD4EC7-F7CC-7E6A-8C0C-52D9729D1F9E}"/>
              </a:ext>
            </a:extLst>
          </p:cNvPr>
          <p:cNvSpPr/>
          <p:nvPr/>
        </p:nvSpPr>
        <p:spPr>
          <a:xfrm>
            <a:off x="7155181" y="2802824"/>
            <a:ext cx="2080260" cy="957645"/>
          </a:xfrm>
          <a:prstGeom prst="roundRect">
            <a:avLst/>
          </a:prstGeom>
          <a:solidFill>
            <a:srgbClr val="566A8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0" lang="ru-RU" sz="1800" b="1" i="0" u="none" strike="noStrike" cap="none" normalizeH="0" baseline="0" dirty="0">
              <a:ln>
                <a:noFill/>
              </a:ln>
              <a:solidFill>
                <a:srgbClr val="3C3E42"/>
              </a:solidFill>
              <a:effectLst/>
              <a:latin typeface="Century Schoolbook" pitchFamily="18" charset="0"/>
              <a:cs typeface="Arial" charset="0"/>
            </a:endParaRPr>
          </a:p>
          <a:p>
            <a:pPr algn="ctr"/>
            <a:r>
              <a:rPr lang="ru-RU" sz="1800" b="1" dirty="0">
                <a:solidFill>
                  <a:schemeClr val="bg1"/>
                </a:solidFill>
                <a:latin typeface="Georgia" panose="02040502050405020303" pitchFamily="18" charset="0"/>
              </a:rPr>
              <a:t>% выполнения</a:t>
            </a:r>
          </a:p>
          <a:p>
            <a:pPr algn="ctr"/>
            <a:endParaRPr lang="ru-RU" dirty="0">
              <a:solidFill>
                <a:srgbClr val="031363"/>
              </a:solidFill>
            </a:endParaRPr>
          </a:p>
        </p:txBody>
      </p:sp>
      <p:sp>
        <p:nvSpPr>
          <p:cNvPr id="38" name="Скругленный прямоугольник 37">
            <a:extLst>
              <a:ext uri="{FF2B5EF4-FFF2-40B4-BE49-F238E27FC236}">
                <a16:creationId xmlns:a16="http://schemas.microsoft.com/office/drawing/2014/main" id="{1DED9298-C3FD-96DD-60C4-04BF100867EF}"/>
              </a:ext>
            </a:extLst>
          </p:cNvPr>
          <p:cNvSpPr/>
          <p:nvPr/>
        </p:nvSpPr>
        <p:spPr>
          <a:xfrm>
            <a:off x="9235440" y="2802824"/>
            <a:ext cx="2506793" cy="957645"/>
          </a:xfrm>
          <a:prstGeom prst="roundRect">
            <a:avLst/>
          </a:prstGeom>
          <a:solidFill>
            <a:srgbClr val="566A8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0" lang="ru-RU" sz="1800" b="1" kern="1200" dirty="0">
                <a:solidFill>
                  <a:schemeClr val="bg1"/>
                </a:solidFill>
                <a:latin typeface="Georgia" panose="02040502050405020303" pitchFamily="18" charset="0"/>
              </a:rPr>
              <a:t>Норма:</a:t>
            </a:r>
          </a:p>
          <a:p>
            <a:r>
              <a:rPr kumimoji="0" lang="ru-RU" sz="1800" b="1" kern="1200" dirty="0">
                <a:solidFill>
                  <a:schemeClr val="bg1"/>
                </a:solidFill>
                <a:latin typeface="Georgia" panose="02040502050405020303" pitchFamily="18" charset="0"/>
              </a:rPr>
              <a:t>Баз.-80%.</a:t>
            </a:r>
          </a:p>
          <a:p>
            <a:r>
              <a:rPr kumimoji="0" lang="ru-RU" sz="1800" b="1" kern="1200" dirty="0" err="1">
                <a:solidFill>
                  <a:schemeClr val="bg1"/>
                </a:solidFill>
                <a:latin typeface="Georgia" panose="02040502050405020303" pitchFamily="18" charset="0"/>
              </a:rPr>
              <a:t>Пов</a:t>
            </a:r>
            <a:r>
              <a:rPr kumimoji="0" lang="ru-RU" sz="1800" b="1" kern="1200" dirty="0">
                <a:solidFill>
                  <a:schemeClr val="bg1"/>
                </a:solidFill>
                <a:latin typeface="Georgia" panose="02040502050405020303" pitchFamily="18" charset="0"/>
              </a:rPr>
              <a:t>. – 50%</a:t>
            </a:r>
            <a:endParaRPr lang="ru-RU" b="1" dirty="0">
              <a:solidFill>
                <a:schemeClr val="bg1"/>
              </a:solidFill>
              <a:latin typeface="Georgia" panose="02040502050405020303" pitchFamily="18" charset="0"/>
            </a:endParaRPr>
          </a:p>
        </p:txBody>
      </p:sp>
      <p:sp>
        <p:nvSpPr>
          <p:cNvPr id="39" name="Скругленный прямоугольник 38">
            <a:extLst>
              <a:ext uri="{FF2B5EF4-FFF2-40B4-BE49-F238E27FC236}">
                <a16:creationId xmlns:a16="http://schemas.microsoft.com/office/drawing/2014/main" id="{5E6EB9B6-ED66-5238-F07A-F93B85623D6B}"/>
              </a:ext>
            </a:extLst>
          </p:cNvPr>
          <p:cNvSpPr/>
          <p:nvPr/>
        </p:nvSpPr>
        <p:spPr>
          <a:xfrm>
            <a:off x="7153060" y="3760469"/>
            <a:ext cx="2080260" cy="364311"/>
          </a:xfrm>
          <a:prstGeom prst="roundRect">
            <a:avLst/>
          </a:prstGeom>
          <a:solidFill>
            <a:srgbClr val="DBE5F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1" i="0" u="sng" strike="noStrike" cap="none" normalizeH="0" baseline="0" dirty="0">
              <a:ln>
                <a:noFill/>
              </a:ln>
              <a:solidFill>
                <a:srgbClr val="3C3E42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dirty="0">
              <a:solidFill>
                <a:srgbClr val="031363"/>
              </a:solidFill>
            </a:endParaRPr>
          </a:p>
        </p:txBody>
      </p:sp>
      <p:sp>
        <p:nvSpPr>
          <p:cNvPr id="40" name="Скругленный прямоугольник 39">
            <a:extLst>
              <a:ext uri="{FF2B5EF4-FFF2-40B4-BE49-F238E27FC236}">
                <a16:creationId xmlns:a16="http://schemas.microsoft.com/office/drawing/2014/main" id="{3B626D75-D307-4E60-34D0-3D2708B800BF}"/>
              </a:ext>
            </a:extLst>
          </p:cNvPr>
          <p:cNvSpPr/>
          <p:nvPr/>
        </p:nvSpPr>
        <p:spPr>
          <a:xfrm>
            <a:off x="7153060" y="4119284"/>
            <a:ext cx="2080260" cy="364311"/>
          </a:xfrm>
          <a:prstGeom prst="roundRect">
            <a:avLst/>
          </a:prstGeom>
          <a:solidFill>
            <a:srgbClr val="536788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1" i="0" u="sng" strike="noStrike" cap="none" normalizeH="0" baseline="0" dirty="0">
              <a:ln>
                <a:noFill/>
              </a:ln>
              <a:solidFill>
                <a:srgbClr val="3C3E42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dirty="0">
              <a:solidFill>
                <a:srgbClr val="031363"/>
              </a:solidFill>
            </a:endParaRPr>
          </a:p>
        </p:txBody>
      </p:sp>
      <p:sp>
        <p:nvSpPr>
          <p:cNvPr id="41" name="Скругленный прямоугольник 40">
            <a:extLst>
              <a:ext uri="{FF2B5EF4-FFF2-40B4-BE49-F238E27FC236}">
                <a16:creationId xmlns:a16="http://schemas.microsoft.com/office/drawing/2014/main" id="{727B2DCB-8F63-BF27-DF77-FEBE3564670B}"/>
              </a:ext>
            </a:extLst>
          </p:cNvPr>
          <p:cNvSpPr/>
          <p:nvPr/>
        </p:nvSpPr>
        <p:spPr>
          <a:xfrm>
            <a:off x="7153060" y="4483676"/>
            <a:ext cx="2080260" cy="364311"/>
          </a:xfrm>
          <a:prstGeom prst="roundRect">
            <a:avLst/>
          </a:prstGeom>
          <a:solidFill>
            <a:srgbClr val="DBE5F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1" i="0" u="sng" strike="noStrike" cap="none" normalizeH="0" baseline="0" dirty="0">
              <a:ln>
                <a:noFill/>
              </a:ln>
              <a:solidFill>
                <a:srgbClr val="3C3E42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dirty="0">
              <a:solidFill>
                <a:srgbClr val="031363"/>
              </a:solidFill>
            </a:endParaRPr>
          </a:p>
        </p:txBody>
      </p:sp>
      <p:sp>
        <p:nvSpPr>
          <p:cNvPr id="42" name="Скругленный прямоугольник 41">
            <a:extLst>
              <a:ext uri="{FF2B5EF4-FFF2-40B4-BE49-F238E27FC236}">
                <a16:creationId xmlns:a16="http://schemas.microsoft.com/office/drawing/2014/main" id="{5AB1C0A7-9E83-A765-B7D7-72102B5DE83B}"/>
              </a:ext>
            </a:extLst>
          </p:cNvPr>
          <p:cNvSpPr/>
          <p:nvPr/>
        </p:nvSpPr>
        <p:spPr>
          <a:xfrm>
            <a:off x="7153060" y="4842491"/>
            <a:ext cx="2080260" cy="364311"/>
          </a:xfrm>
          <a:prstGeom prst="roundRect">
            <a:avLst/>
          </a:prstGeom>
          <a:solidFill>
            <a:srgbClr val="536788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1" i="0" u="sng" strike="noStrike" cap="none" normalizeH="0" baseline="0" dirty="0">
              <a:ln>
                <a:noFill/>
              </a:ln>
              <a:solidFill>
                <a:srgbClr val="3C3E42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dirty="0">
              <a:solidFill>
                <a:srgbClr val="031363"/>
              </a:solidFill>
            </a:endParaRPr>
          </a:p>
        </p:txBody>
      </p:sp>
      <p:sp>
        <p:nvSpPr>
          <p:cNvPr id="43" name="Скругленный прямоугольник 42">
            <a:extLst>
              <a:ext uri="{FF2B5EF4-FFF2-40B4-BE49-F238E27FC236}">
                <a16:creationId xmlns:a16="http://schemas.microsoft.com/office/drawing/2014/main" id="{09B73CCA-80AD-0520-DFFF-DF8AD03D43C8}"/>
              </a:ext>
            </a:extLst>
          </p:cNvPr>
          <p:cNvSpPr/>
          <p:nvPr/>
        </p:nvSpPr>
        <p:spPr>
          <a:xfrm>
            <a:off x="7153060" y="5203766"/>
            <a:ext cx="2080260" cy="364311"/>
          </a:xfrm>
          <a:prstGeom prst="roundRect">
            <a:avLst/>
          </a:prstGeom>
          <a:solidFill>
            <a:srgbClr val="DBE5F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1" i="0" u="sng" strike="noStrike" cap="none" normalizeH="0" baseline="0" dirty="0">
              <a:ln>
                <a:noFill/>
              </a:ln>
              <a:solidFill>
                <a:srgbClr val="3C3E42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dirty="0">
              <a:solidFill>
                <a:srgbClr val="031363"/>
              </a:solidFill>
            </a:endParaRPr>
          </a:p>
        </p:txBody>
      </p:sp>
      <p:sp>
        <p:nvSpPr>
          <p:cNvPr id="44" name="Скругленный прямоугольник 43">
            <a:extLst>
              <a:ext uri="{FF2B5EF4-FFF2-40B4-BE49-F238E27FC236}">
                <a16:creationId xmlns:a16="http://schemas.microsoft.com/office/drawing/2014/main" id="{8D0DB2DB-0FDD-2509-2F7D-DE2CF31D6EE9}"/>
              </a:ext>
            </a:extLst>
          </p:cNvPr>
          <p:cNvSpPr/>
          <p:nvPr/>
        </p:nvSpPr>
        <p:spPr>
          <a:xfrm>
            <a:off x="7153060" y="5562581"/>
            <a:ext cx="2080260" cy="364311"/>
          </a:xfrm>
          <a:prstGeom prst="roundRect">
            <a:avLst/>
          </a:prstGeom>
          <a:solidFill>
            <a:srgbClr val="536788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1" i="0" u="sng" strike="noStrike" cap="none" normalizeH="0" baseline="0" dirty="0">
              <a:ln>
                <a:noFill/>
              </a:ln>
              <a:solidFill>
                <a:srgbClr val="3C3E42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dirty="0">
              <a:solidFill>
                <a:srgbClr val="031363"/>
              </a:solidFill>
            </a:endParaRPr>
          </a:p>
        </p:txBody>
      </p:sp>
      <p:sp>
        <p:nvSpPr>
          <p:cNvPr id="45" name="Скругленный прямоугольник 44">
            <a:extLst>
              <a:ext uri="{FF2B5EF4-FFF2-40B4-BE49-F238E27FC236}">
                <a16:creationId xmlns:a16="http://schemas.microsoft.com/office/drawing/2014/main" id="{8D9388FB-A1F4-FA1C-0F40-70B1225744DD}"/>
              </a:ext>
            </a:extLst>
          </p:cNvPr>
          <p:cNvSpPr/>
          <p:nvPr/>
        </p:nvSpPr>
        <p:spPr>
          <a:xfrm>
            <a:off x="7153060" y="5923856"/>
            <a:ext cx="2080260" cy="364311"/>
          </a:xfrm>
          <a:prstGeom prst="roundRect">
            <a:avLst/>
          </a:prstGeom>
          <a:solidFill>
            <a:srgbClr val="DBE5F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1" i="0" u="sng" strike="noStrike" cap="none" normalizeH="0" baseline="0" dirty="0">
              <a:ln>
                <a:noFill/>
              </a:ln>
              <a:solidFill>
                <a:srgbClr val="3C3E42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dirty="0">
              <a:solidFill>
                <a:srgbClr val="031363"/>
              </a:solidFill>
            </a:endParaRPr>
          </a:p>
        </p:txBody>
      </p:sp>
      <p:sp>
        <p:nvSpPr>
          <p:cNvPr id="46" name="Скругленный прямоугольник 45">
            <a:extLst>
              <a:ext uri="{FF2B5EF4-FFF2-40B4-BE49-F238E27FC236}">
                <a16:creationId xmlns:a16="http://schemas.microsoft.com/office/drawing/2014/main" id="{3E26F740-F0E4-5CEF-CB3C-540880B6A089}"/>
              </a:ext>
            </a:extLst>
          </p:cNvPr>
          <p:cNvSpPr/>
          <p:nvPr/>
        </p:nvSpPr>
        <p:spPr>
          <a:xfrm>
            <a:off x="9233319" y="3760469"/>
            <a:ext cx="2506793" cy="364311"/>
          </a:xfrm>
          <a:prstGeom prst="roundRect">
            <a:avLst/>
          </a:prstGeom>
          <a:solidFill>
            <a:srgbClr val="DBE5F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1" i="0" u="sng" strike="noStrike" cap="none" normalizeH="0" baseline="0" dirty="0">
              <a:ln>
                <a:noFill/>
              </a:ln>
              <a:solidFill>
                <a:srgbClr val="3C3E42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dirty="0">
              <a:solidFill>
                <a:srgbClr val="031363"/>
              </a:solidFill>
            </a:endParaRPr>
          </a:p>
        </p:txBody>
      </p:sp>
      <p:sp>
        <p:nvSpPr>
          <p:cNvPr id="47" name="Скругленный прямоугольник 46">
            <a:extLst>
              <a:ext uri="{FF2B5EF4-FFF2-40B4-BE49-F238E27FC236}">
                <a16:creationId xmlns:a16="http://schemas.microsoft.com/office/drawing/2014/main" id="{E8065840-B69B-768F-E7BD-A96DF286F033}"/>
              </a:ext>
            </a:extLst>
          </p:cNvPr>
          <p:cNvSpPr/>
          <p:nvPr/>
        </p:nvSpPr>
        <p:spPr>
          <a:xfrm>
            <a:off x="9233319" y="4119284"/>
            <a:ext cx="2506793" cy="364311"/>
          </a:xfrm>
          <a:prstGeom prst="roundRect">
            <a:avLst/>
          </a:prstGeom>
          <a:solidFill>
            <a:srgbClr val="536788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1" i="0" u="sng" strike="noStrike" cap="none" normalizeH="0" baseline="0" dirty="0">
              <a:ln>
                <a:noFill/>
              </a:ln>
              <a:solidFill>
                <a:srgbClr val="3C3E42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dirty="0">
              <a:solidFill>
                <a:srgbClr val="031363"/>
              </a:solidFill>
            </a:endParaRPr>
          </a:p>
        </p:txBody>
      </p:sp>
      <p:sp>
        <p:nvSpPr>
          <p:cNvPr id="48" name="Скругленный прямоугольник 47">
            <a:extLst>
              <a:ext uri="{FF2B5EF4-FFF2-40B4-BE49-F238E27FC236}">
                <a16:creationId xmlns:a16="http://schemas.microsoft.com/office/drawing/2014/main" id="{6EE8D1CB-0005-307A-1071-DC14DD2F2F80}"/>
              </a:ext>
            </a:extLst>
          </p:cNvPr>
          <p:cNvSpPr/>
          <p:nvPr/>
        </p:nvSpPr>
        <p:spPr>
          <a:xfrm>
            <a:off x="9233319" y="4483676"/>
            <a:ext cx="2506793" cy="364311"/>
          </a:xfrm>
          <a:prstGeom prst="roundRect">
            <a:avLst/>
          </a:prstGeom>
          <a:solidFill>
            <a:srgbClr val="DBE5F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1" i="0" u="sng" strike="noStrike" cap="none" normalizeH="0" baseline="0" dirty="0">
              <a:ln>
                <a:noFill/>
              </a:ln>
              <a:solidFill>
                <a:srgbClr val="3C3E42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dirty="0">
              <a:solidFill>
                <a:srgbClr val="031363"/>
              </a:solidFill>
            </a:endParaRPr>
          </a:p>
        </p:txBody>
      </p:sp>
      <p:sp>
        <p:nvSpPr>
          <p:cNvPr id="49" name="Скругленный прямоугольник 48">
            <a:extLst>
              <a:ext uri="{FF2B5EF4-FFF2-40B4-BE49-F238E27FC236}">
                <a16:creationId xmlns:a16="http://schemas.microsoft.com/office/drawing/2014/main" id="{E14E3A2B-58B8-D50E-F750-6BC0003C96AB}"/>
              </a:ext>
            </a:extLst>
          </p:cNvPr>
          <p:cNvSpPr/>
          <p:nvPr/>
        </p:nvSpPr>
        <p:spPr>
          <a:xfrm>
            <a:off x="9233319" y="4842491"/>
            <a:ext cx="2506793" cy="364311"/>
          </a:xfrm>
          <a:prstGeom prst="roundRect">
            <a:avLst/>
          </a:prstGeom>
          <a:solidFill>
            <a:srgbClr val="536788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1" i="0" u="sng" strike="noStrike" cap="none" normalizeH="0" baseline="0" dirty="0">
              <a:ln>
                <a:noFill/>
              </a:ln>
              <a:solidFill>
                <a:srgbClr val="3C3E42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dirty="0">
              <a:solidFill>
                <a:srgbClr val="031363"/>
              </a:solidFill>
            </a:endParaRPr>
          </a:p>
        </p:txBody>
      </p:sp>
      <p:sp>
        <p:nvSpPr>
          <p:cNvPr id="50" name="Скругленный прямоугольник 49">
            <a:extLst>
              <a:ext uri="{FF2B5EF4-FFF2-40B4-BE49-F238E27FC236}">
                <a16:creationId xmlns:a16="http://schemas.microsoft.com/office/drawing/2014/main" id="{40621B5E-E27F-52E8-3C56-6981D66E7F3A}"/>
              </a:ext>
            </a:extLst>
          </p:cNvPr>
          <p:cNvSpPr/>
          <p:nvPr/>
        </p:nvSpPr>
        <p:spPr>
          <a:xfrm>
            <a:off x="9233319" y="5203766"/>
            <a:ext cx="2506793" cy="364311"/>
          </a:xfrm>
          <a:prstGeom prst="roundRect">
            <a:avLst/>
          </a:prstGeom>
          <a:solidFill>
            <a:srgbClr val="DBE5F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1" i="0" u="sng" strike="noStrike" cap="none" normalizeH="0" baseline="0" dirty="0">
              <a:ln>
                <a:noFill/>
              </a:ln>
              <a:solidFill>
                <a:srgbClr val="3C3E42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dirty="0">
              <a:solidFill>
                <a:srgbClr val="031363"/>
              </a:solidFill>
            </a:endParaRPr>
          </a:p>
        </p:txBody>
      </p:sp>
      <p:sp>
        <p:nvSpPr>
          <p:cNvPr id="51" name="Скругленный прямоугольник 50">
            <a:extLst>
              <a:ext uri="{FF2B5EF4-FFF2-40B4-BE49-F238E27FC236}">
                <a16:creationId xmlns:a16="http://schemas.microsoft.com/office/drawing/2014/main" id="{4056E9F6-D829-305A-019D-8D33FE95C43E}"/>
              </a:ext>
            </a:extLst>
          </p:cNvPr>
          <p:cNvSpPr/>
          <p:nvPr/>
        </p:nvSpPr>
        <p:spPr>
          <a:xfrm>
            <a:off x="9233319" y="5562581"/>
            <a:ext cx="2506793" cy="364311"/>
          </a:xfrm>
          <a:prstGeom prst="roundRect">
            <a:avLst/>
          </a:prstGeom>
          <a:solidFill>
            <a:srgbClr val="536788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1" i="0" u="sng" strike="noStrike" cap="none" normalizeH="0" baseline="0" dirty="0">
              <a:ln>
                <a:noFill/>
              </a:ln>
              <a:solidFill>
                <a:srgbClr val="3C3E42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dirty="0">
              <a:solidFill>
                <a:srgbClr val="031363"/>
              </a:solidFill>
            </a:endParaRPr>
          </a:p>
        </p:txBody>
      </p:sp>
      <p:sp>
        <p:nvSpPr>
          <p:cNvPr id="52" name="Скругленный прямоугольник 51">
            <a:extLst>
              <a:ext uri="{FF2B5EF4-FFF2-40B4-BE49-F238E27FC236}">
                <a16:creationId xmlns:a16="http://schemas.microsoft.com/office/drawing/2014/main" id="{2ABF3847-D52D-914E-C020-9A3EB6B881D0}"/>
              </a:ext>
            </a:extLst>
          </p:cNvPr>
          <p:cNvSpPr/>
          <p:nvPr/>
        </p:nvSpPr>
        <p:spPr>
          <a:xfrm>
            <a:off x="9233319" y="5923856"/>
            <a:ext cx="2506793" cy="364311"/>
          </a:xfrm>
          <a:prstGeom prst="roundRect">
            <a:avLst/>
          </a:prstGeom>
          <a:solidFill>
            <a:srgbClr val="DBE5F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1" i="0" u="sng" strike="noStrike" cap="none" normalizeH="0" baseline="0" dirty="0">
              <a:ln>
                <a:noFill/>
              </a:ln>
              <a:solidFill>
                <a:srgbClr val="3C3E42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dirty="0">
              <a:solidFill>
                <a:srgbClr val="031363"/>
              </a:solidFill>
            </a:endParaRPr>
          </a:p>
        </p:txBody>
      </p:sp>
      <p:sp>
        <p:nvSpPr>
          <p:cNvPr id="53" name="Скругленный прямоугольник 52">
            <a:extLst>
              <a:ext uri="{FF2B5EF4-FFF2-40B4-BE49-F238E27FC236}">
                <a16:creationId xmlns:a16="http://schemas.microsoft.com/office/drawing/2014/main" id="{5DAACA61-0B3B-B8B9-061A-FD9B9027E6B1}"/>
              </a:ext>
            </a:extLst>
          </p:cNvPr>
          <p:cNvSpPr/>
          <p:nvPr/>
        </p:nvSpPr>
        <p:spPr>
          <a:xfrm>
            <a:off x="693368" y="1208181"/>
            <a:ext cx="1519809" cy="935457"/>
          </a:xfrm>
          <a:prstGeom prst="roundRect">
            <a:avLst/>
          </a:prstGeom>
          <a:solidFill>
            <a:srgbClr val="1E3864">
              <a:alpha val="74902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200" b="1" dirty="0">
              <a:solidFill>
                <a:srgbClr val="021363"/>
              </a:solidFill>
              <a:latin typeface="Georgia" panose="02040502050405020303" pitchFamily="18" charset="0"/>
            </a:endParaRPr>
          </a:p>
          <a:p>
            <a:pPr algn="ctr"/>
            <a:r>
              <a:rPr lang="ru-RU" sz="2000" b="1" dirty="0">
                <a:solidFill>
                  <a:schemeClr val="bg1"/>
                </a:solidFill>
                <a:latin typeface="Georgia" panose="02040502050405020303" pitchFamily="18" charset="0"/>
              </a:rPr>
              <a:t>4 </a:t>
            </a:r>
            <a:r>
              <a:rPr lang="ru-RU" sz="1600" b="1" dirty="0">
                <a:solidFill>
                  <a:schemeClr val="bg1"/>
                </a:solidFill>
                <a:latin typeface="Georgia" panose="02040502050405020303" pitchFamily="18" charset="0"/>
              </a:rPr>
              <a:t>раздел</a:t>
            </a:r>
          </a:p>
          <a:p>
            <a:pPr algn="ctr"/>
            <a:endParaRPr lang="ru-RU" b="1" dirty="0">
              <a:solidFill>
                <a:schemeClr val="bg1"/>
              </a:solidFill>
              <a:latin typeface="Georgia" panose="02040502050405020303" pitchFamily="18" charset="0"/>
            </a:endParaRPr>
          </a:p>
        </p:txBody>
      </p:sp>
      <p:sp>
        <p:nvSpPr>
          <p:cNvPr id="54" name="Скругленный прямоугольник 53">
            <a:extLst>
              <a:ext uri="{FF2B5EF4-FFF2-40B4-BE49-F238E27FC236}">
                <a16:creationId xmlns:a16="http://schemas.microsoft.com/office/drawing/2014/main" id="{6C58A75C-8654-6E1E-3F03-0D80551C974B}"/>
              </a:ext>
            </a:extLst>
          </p:cNvPr>
          <p:cNvSpPr/>
          <p:nvPr/>
        </p:nvSpPr>
        <p:spPr>
          <a:xfrm>
            <a:off x="2213177" y="1208181"/>
            <a:ext cx="9526935" cy="935458"/>
          </a:xfrm>
          <a:prstGeom prst="roundRect">
            <a:avLst/>
          </a:prstGeom>
          <a:solidFill>
            <a:srgbClr val="566A8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0" lang="ru-RU" sz="1800" b="1" i="0" u="none" strike="noStrike" cap="none" normalizeH="0" baseline="0" dirty="0">
              <a:ln>
                <a:noFill/>
              </a:ln>
              <a:solidFill>
                <a:srgbClr val="3C3E42"/>
              </a:solidFill>
              <a:effectLst/>
              <a:latin typeface="Century Schoolbook" pitchFamily="18" charset="0"/>
              <a:cs typeface="Arial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sng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Georgia" panose="02040502050405020303" pitchFamily="18" charset="0"/>
                <a:cs typeface="Times New Roman" pitchFamily="18" charset="0"/>
              </a:rPr>
              <a:t>Содержательный анализ результатов </a:t>
            </a:r>
            <a:r>
              <a:rPr kumimoji="0" lang="ru-RU" sz="16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Georgia" panose="02040502050405020303" pitchFamily="18" charset="0"/>
                <a:cs typeface="Times New Roman" pitchFamily="18" charset="0"/>
              </a:rPr>
              <a:t>(</a:t>
            </a:r>
            <a:r>
              <a:rPr kumimoji="0" lang="ru-RU" sz="1600" b="0" i="1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Georgia" panose="02040502050405020303" pitchFamily="18" charset="0"/>
                <a:cs typeface="Times New Roman" pitchFamily="18" charset="0"/>
              </a:rPr>
              <a:t>поэлементный анализ: выявление дефицитов умений, заданий, с к-ми не справилось большинство участников, определение учителей с низкими, средними и высокими процентами выполнения заданий в классах</a:t>
            </a:r>
            <a:r>
              <a:rPr kumimoji="0" lang="ru-RU" sz="16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Georgia" panose="02040502050405020303" pitchFamily="18" charset="0"/>
                <a:cs typeface="Times New Roman" pitchFamily="18" charset="0"/>
              </a:rPr>
              <a:t>)</a:t>
            </a:r>
            <a:endParaRPr kumimoji="0" lang="ru-RU" sz="16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Georgia" panose="02040502050405020303" pitchFamily="18" charset="0"/>
              <a:cs typeface="Times New Roman" pitchFamily="18" charset="0"/>
            </a:endParaRPr>
          </a:p>
          <a:p>
            <a:pPr algn="ctr"/>
            <a:endParaRPr lang="ru-RU" dirty="0">
              <a:solidFill>
                <a:srgbClr val="03136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3064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Скругленный прямоугольник 11">
            <a:extLst>
              <a:ext uri="{FF2B5EF4-FFF2-40B4-BE49-F238E27FC236}">
                <a16:creationId xmlns:a16="http://schemas.microsoft.com/office/drawing/2014/main" id="{6CDC1602-23BC-D8A1-85F3-95FC01CCE207}"/>
              </a:ext>
            </a:extLst>
          </p:cNvPr>
          <p:cNvSpPr/>
          <p:nvPr/>
        </p:nvSpPr>
        <p:spPr>
          <a:xfrm>
            <a:off x="695490" y="1617368"/>
            <a:ext cx="1519809" cy="1386594"/>
          </a:xfrm>
          <a:prstGeom prst="roundRect">
            <a:avLst/>
          </a:prstGeom>
          <a:solidFill>
            <a:srgbClr val="1E3864">
              <a:alpha val="74902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200" b="1" dirty="0">
              <a:solidFill>
                <a:srgbClr val="021363"/>
              </a:solidFill>
              <a:latin typeface="Georgia" panose="02040502050405020303" pitchFamily="18" charset="0"/>
            </a:endParaRPr>
          </a:p>
          <a:p>
            <a:pPr algn="ctr"/>
            <a:r>
              <a:rPr lang="ru-RU" sz="2400" b="1" dirty="0">
                <a:solidFill>
                  <a:schemeClr val="bg1"/>
                </a:solidFill>
                <a:latin typeface="Georgia" panose="02040502050405020303" pitchFamily="18" charset="0"/>
              </a:rPr>
              <a:t>4 </a:t>
            </a:r>
            <a:r>
              <a:rPr lang="ru-RU" b="1" dirty="0">
                <a:solidFill>
                  <a:schemeClr val="bg1"/>
                </a:solidFill>
                <a:latin typeface="Georgia" panose="02040502050405020303" pitchFamily="18" charset="0"/>
              </a:rPr>
              <a:t>раздел</a:t>
            </a:r>
          </a:p>
          <a:p>
            <a:pPr algn="ctr"/>
            <a:endParaRPr lang="ru-RU" b="1" dirty="0">
              <a:solidFill>
                <a:schemeClr val="bg1"/>
              </a:solidFill>
              <a:latin typeface="Georgia" panose="02040502050405020303" pitchFamily="18" charset="0"/>
            </a:endParaRPr>
          </a:p>
        </p:txBody>
      </p:sp>
      <p:sp>
        <p:nvSpPr>
          <p:cNvPr id="13" name="Скругленный прямоугольник 12">
            <a:extLst>
              <a:ext uri="{FF2B5EF4-FFF2-40B4-BE49-F238E27FC236}">
                <a16:creationId xmlns:a16="http://schemas.microsoft.com/office/drawing/2014/main" id="{97332393-5086-DF8B-BC32-D4701F0F482E}"/>
              </a:ext>
            </a:extLst>
          </p:cNvPr>
          <p:cNvSpPr/>
          <p:nvPr/>
        </p:nvSpPr>
        <p:spPr>
          <a:xfrm>
            <a:off x="2215299" y="1617368"/>
            <a:ext cx="9526935" cy="1386594"/>
          </a:xfrm>
          <a:prstGeom prst="roundRect">
            <a:avLst/>
          </a:prstGeom>
          <a:solidFill>
            <a:srgbClr val="566A8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0" lang="ru-RU" sz="1800" b="1" i="0" u="none" strike="noStrike" cap="none" normalizeH="0" baseline="0" dirty="0">
              <a:ln>
                <a:noFill/>
              </a:ln>
              <a:solidFill>
                <a:srgbClr val="3C3E42"/>
              </a:solidFill>
              <a:effectLst/>
              <a:latin typeface="Century Schoolbook" pitchFamily="18" charset="0"/>
              <a:cs typeface="Arial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1" i="0" u="sng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Georgia" panose="02040502050405020303" pitchFamily="18" charset="0"/>
                <a:cs typeface="Times New Roman" pitchFamily="18" charset="0"/>
              </a:rPr>
              <a:t>Содержательный анализ результатов </a:t>
            </a:r>
            <a:r>
              <a:rPr kumimoji="0" lang="ru-RU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Georgia" panose="02040502050405020303" pitchFamily="18" charset="0"/>
                <a:cs typeface="Times New Roman" pitchFamily="18" charset="0"/>
              </a:rPr>
              <a:t>(</a:t>
            </a:r>
            <a:r>
              <a:rPr kumimoji="0" lang="ru-RU" sz="1800" b="0" i="1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Georgia" panose="02040502050405020303" pitchFamily="18" charset="0"/>
                <a:cs typeface="Times New Roman" pitchFamily="18" charset="0"/>
              </a:rPr>
              <a:t>поэлементный анализ: выявление дефицитов умений, заданий, с к-ми не справилось большинство участников, определение учителей с низкими, средними и высокими процентами выполнения заданий в классах</a:t>
            </a:r>
            <a:r>
              <a:rPr kumimoji="0" lang="ru-RU" sz="18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Georgia" panose="02040502050405020303" pitchFamily="18" charset="0"/>
                <a:cs typeface="Times New Roman" pitchFamily="18" charset="0"/>
              </a:rPr>
              <a:t>)</a:t>
            </a:r>
            <a:endParaRPr kumimoji="0" lang="ru-RU" sz="18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Georgia" panose="02040502050405020303" pitchFamily="18" charset="0"/>
              <a:cs typeface="Times New Roman" pitchFamily="18" charset="0"/>
            </a:endParaRPr>
          </a:p>
          <a:p>
            <a:pPr algn="ctr"/>
            <a:endParaRPr lang="ru-RU" dirty="0">
              <a:solidFill>
                <a:srgbClr val="031363"/>
              </a:solidFill>
            </a:endParaRPr>
          </a:p>
        </p:txBody>
      </p:sp>
      <p:sp>
        <p:nvSpPr>
          <p:cNvPr id="14" name="Скругленный прямоугольник 13">
            <a:extLst>
              <a:ext uri="{FF2B5EF4-FFF2-40B4-BE49-F238E27FC236}">
                <a16:creationId xmlns:a16="http://schemas.microsoft.com/office/drawing/2014/main" id="{429411B1-07D1-9489-22FC-DFD0C888B3CF}"/>
              </a:ext>
            </a:extLst>
          </p:cNvPr>
          <p:cNvSpPr/>
          <p:nvPr/>
        </p:nvSpPr>
        <p:spPr>
          <a:xfrm>
            <a:off x="695490" y="3003962"/>
            <a:ext cx="1519809" cy="661173"/>
          </a:xfrm>
          <a:prstGeom prst="roundRect">
            <a:avLst/>
          </a:prstGeom>
          <a:solidFill>
            <a:srgbClr val="DAE4F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rgbClr val="021263"/>
                </a:solidFill>
                <a:latin typeface="Georgia" panose="02040502050405020303" pitchFamily="18" charset="0"/>
              </a:rPr>
              <a:t>5 </a:t>
            </a:r>
            <a:r>
              <a:rPr lang="ru-RU" b="1" dirty="0">
                <a:solidFill>
                  <a:srgbClr val="021263"/>
                </a:solidFill>
                <a:latin typeface="Georgia" panose="02040502050405020303" pitchFamily="18" charset="0"/>
              </a:rPr>
              <a:t>раздел</a:t>
            </a:r>
          </a:p>
        </p:txBody>
      </p:sp>
      <p:sp>
        <p:nvSpPr>
          <p:cNvPr id="15" name="Скругленный прямоугольник 14">
            <a:extLst>
              <a:ext uri="{FF2B5EF4-FFF2-40B4-BE49-F238E27FC236}">
                <a16:creationId xmlns:a16="http://schemas.microsoft.com/office/drawing/2014/main" id="{08CCE3B8-50B7-16CF-D952-7055ECFCEA7D}"/>
              </a:ext>
            </a:extLst>
          </p:cNvPr>
          <p:cNvSpPr/>
          <p:nvPr/>
        </p:nvSpPr>
        <p:spPr>
          <a:xfrm>
            <a:off x="2215299" y="3003962"/>
            <a:ext cx="9526935" cy="661173"/>
          </a:xfrm>
          <a:prstGeom prst="roundRect">
            <a:avLst/>
          </a:prstGeom>
          <a:solidFill>
            <a:srgbClr val="DBE5F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1" i="0" u="sng" strike="noStrike" cap="none" normalizeH="0" baseline="0" dirty="0">
              <a:ln>
                <a:noFill/>
              </a:ln>
              <a:solidFill>
                <a:srgbClr val="3C3E42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sng" strike="noStrike" cap="none" normalizeH="0" baseline="0" dirty="0">
                <a:ln>
                  <a:noFill/>
                </a:ln>
                <a:solidFill>
                  <a:srgbClr val="021263"/>
                </a:solidFill>
                <a:effectLst/>
                <a:latin typeface="Georgia" panose="02040502050405020303" pitchFamily="18" charset="0"/>
                <a:cs typeface="Times New Roman" pitchFamily="18" charset="0"/>
              </a:rPr>
              <a:t>Выводы и рекомендации </a:t>
            </a:r>
            <a:r>
              <a:rPr kumimoji="0" lang="ru-RU" sz="1600" b="0" i="1" u="none" strike="noStrike" cap="none" normalizeH="0" baseline="0" dirty="0">
                <a:ln>
                  <a:noFill/>
                </a:ln>
                <a:solidFill>
                  <a:srgbClr val="021263"/>
                </a:solidFill>
                <a:effectLst/>
                <a:latin typeface="Georgia" panose="02040502050405020303" pitchFamily="18" charset="0"/>
                <a:cs typeface="Times New Roman" pitchFamily="18" charset="0"/>
              </a:rPr>
              <a:t>(в выводах следует определить дефициты учителей на основании дефицитов детей по конкретным умениям). </a:t>
            </a:r>
          </a:p>
          <a:p>
            <a:pPr algn="ctr"/>
            <a:endParaRPr lang="ru-RU" dirty="0">
              <a:solidFill>
                <a:srgbClr val="031363"/>
              </a:solidFill>
            </a:endParaRPr>
          </a:p>
        </p:txBody>
      </p:sp>
      <p:sp>
        <p:nvSpPr>
          <p:cNvPr id="18" name="Скругленный прямоугольник 17">
            <a:extLst>
              <a:ext uri="{FF2B5EF4-FFF2-40B4-BE49-F238E27FC236}">
                <a16:creationId xmlns:a16="http://schemas.microsoft.com/office/drawing/2014/main" id="{EE99F23E-B724-6E6F-B68E-73560898F7D6}"/>
              </a:ext>
            </a:extLst>
          </p:cNvPr>
          <p:cNvSpPr/>
          <p:nvPr/>
        </p:nvSpPr>
        <p:spPr>
          <a:xfrm>
            <a:off x="2132981" y="674241"/>
            <a:ext cx="8023266" cy="302504"/>
          </a:xfrm>
          <a:prstGeom prst="roundRect">
            <a:avLst/>
          </a:prstGeom>
          <a:solidFill>
            <a:schemeClr val="accent1">
              <a:lumMod val="40000"/>
              <a:lumOff val="60000"/>
              <a:alpha val="50196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031363"/>
              </a:solidFill>
            </a:endParaRPr>
          </a:p>
        </p:txBody>
      </p:sp>
      <p:sp>
        <p:nvSpPr>
          <p:cNvPr id="19" name="Заголовок 1">
            <a:extLst>
              <a:ext uri="{FF2B5EF4-FFF2-40B4-BE49-F238E27FC236}">
                <a16:creationId xmlns:a16="http://schemas.microsoft.com/office/drawing/2014/main" id="{4A048464-A55A-92A1-41FA-5DB94F69884B}"/>
              </a:ext>
            </a:extLst>
          </p:cNvPr>
          <p:cNvSpPr txBox="1">
            <a:spLocks/>
          </p:cNvSpPr>
          <p:nvPr/>
        </p:nvSpPr>
        <p:spPr>
          <a:xfrm>
            <a:off x="1879888" y="321891"/>
            <a:ext cx="8432223" cy="74930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altLang="ru-RU" sz="3200" dirty="0">
                <a:solidFill>
                  <a:srgbClr val="021263"/>
                </a:solidFill>
                <a:latin typeface="Georgia" panose="02040502050405020303" pitchFamily="18" charset="0"/>
              </a:rPr>
              <a:t>Структура аналитической справки/отчета</a:t>
            </a:r>
            <a:endParaRPr lang="ru-RU" sz="3200" dirty="0">
              <a:solidFill>
                <a:srgbClr val="021263"/>
              </a:solidFill>
            </a:endParaRPr>
          </a:p>
        </p:txBody>
      </p:sp>
      <p:sp>
        <p:nvSpPr>
          <p:cNvPr id="23" name="Половина рамки 22">
            <a:extLst>
              <a:ext uri="{FF2B5EF4-FFF2-40B4-BE49-F238E27FC236}">
                <a16:creationId xmlns:a16="http://schemas.microsoft.com/office/drawing/2014/main" id="{9D53F935-1906-D042-B621-4179C083B174}"/>
              </a:ext>
            </a:extLst>
          </p:cNvPr>
          <p:cNvSpPr/>
          <p:nvPr/>
        </p:nvSpPr>
        <p:spPr>
          <a:xfrm>
            <a:off x="7687367" y="6029779"/>
            <a:ext cx="2468880" cy="2468880"/>
          </a:xfrm>
          <a:prstGeom prst="halfFrame">
            <a:avLst/>
          </a:prstGeom>
          <a:solidFill>
            <a:srgbClr val="008AFF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4" name="Половина рамки 23">
            <a:extLst>
              <a:ext uri="{FF2B5EF4-FFF2-40B4-BE49-F238E27FC236}">
                <a16:creationId xmlns:a16="http://schemas.microsoft.com/office/drawing/2014/main" id="{A8285BB8-CC8B-D7B9-764F-FBDE3F2C8246}"/>
              </a:ext>
            </a:extLst>
          </p:cNvPr>
          <p:cNvSpPr/>
          <p:nvPr/>
        </p:nvSpPr>
        <p:spPr>
          <a:xfrm rot="10800000">
            <a:off x="9723120" y="4396248"/>
            <a:ext cx="2468880" cy="2468880"/>
          </a:xfrm>
          <a:prstGeom prst="halfFrame">
            <a:avLst/>
          </a:prstGeom>
          <a:solidFill>
            <a:srgbClr val="008AFF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067019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194</TotalTime>
  <Words>609</Words>
  <Application>Microsoft Office PowerPoint</Application>
  <PresentationFormat>Широкоэкранный</PresentationFormat>
  <Paragraphs>105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5" baseType="lpstr">
      <vt:lpstr>Arial</vt:lpstr>
      <vt:lpstr>Calibri</vt:lpstr>
      <vt:lpstr>Calibri Light</vt:lpstr>
      <vt:lpstr>Century Schoolbook</vt:lpstr>
      <vt:lpstr>Georgia</vt:lpstr>
      <vt:lpstr>Times New Roman</vt:lpstr>
      <vt:lpstr>Тема Office</vt:lpstr>
      <vt:lpstr>Презентация PowerPoint</vt:lpstr>
      <vt:lpstr>ПЛАН</vt:lpstr>
      <vt:lpstr>Структура аналитической справки/отчета</vt:lpstr>
      <vt:lpstr>Особенности составления отчета по аналитическим материалам ЦОКО.</vt:lpstr>
      <vt:lpstr>Особенности составления отчета по аналитическим материалам ЦОКО.</vt:lpstr>
      <vt:lpstr>Особенности составления отчета по аналитическим материалам ЦОКО.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Microsoft Office User</dc:creator>
  <cp:lastModifiedBy>irohall2023@outlook.com</cp:lastModifiedBy>
  <cp:revision>2</cp:revision>
  <dcterms:created xsi:type="dcterms:W3CDTF">2023-10-04T06:05:59Z</dcterms:created>
  <dcterms:modified xsi:type="dcterms:W3CDTF">2023-10-04T11:04:58Z</dcterms:modified>
</cp:coreProperties>
</file>