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</p:sldMasterIdLst>
  <p:notesMasterIdLst>
    <p:notesMasterId r:id="rId59"/>
  </p:notesMasterIdLst>
  <p:sldIdLst>
    <p:sldId id="320" r:id="rId3"/>
    <p:sldId id="321" r:id="rId4"/>
    <p:sldId id="310" r:id="rId5"/>
    <p:sldId id="326" r:id="rId6"/>
    <p:sldId id="258" r:id="rId7"/>
    <p:sldId id="311" r:id="rId8"/>
    <p:sldId id="264" r:id="rId9"/>
    <p:sldId id="265" r:id="rId10"/>
    <p:sldId id="266" r:id="rId11"/>
    <p:sldId id="267" r:id="rId12"/>
    <p:sldId id="269" r:id="rId13"/>
    <p:sldId id="268" r:id="rId14"/>
    <p:sldId id="270" r:id="rId15"/>
    <p:sldId id="271" r:id="rId16"/>
    <p:sldId id="273" r:id="rId17"/>
    <p:sldId id="272" r:id="rId18"/>
    <p:sldId id="274" r:id="rId19"/>
    <p:sldId id="275" r:id="rId20"/>
    <p:sldId id="276" r:id="rId21"/>
    <p:sldId id="277" r:id="rId22"/>
    <p:sldId id="278" r:id="rId23"/>
    <p:sldId id="292" r:id="rId24"/>
    <p:sldId id="279" r:id="rId25"/>
    <p:sldId id="280" r:id="rId26"/>
    <p:sldId id="294" r:id="rId27"/>
    <p:sldId id="293" r:id="rId28"/>
    <p:sldId id="281" r:id="rId29"/>
    <p:sldId id="282" r:id="rId30"/>
    <p:sldId id="298" r:id="rId31"/>
    <p:sldId id="283" r:id="rId32"/>
    <p:sldId id="297" r:id="rId33"/>
    <p:sldId id="296" r:id="rId34"/>
    <p:sldId id="284" r:id="rId35"/>
    <p:sldId id="316" r:id="rId36"/>
    <p:sldId id="299" r:id="rId37"/>
    <p:sldId id="300" r:id="rId38"/>
    <p:sldId id="301" r:id="rId39"/>
    <p:sldId id="302" r:id="rId40"/>
    <p:sldId id="303" r:id="rId41"/>
    <p:sldId id="324" r:id="rId42"/>
    <p:sldId id="323" r:id="rId43"/>
    <p:sldId id="325" r:id="rId44"/>
    <p:sldId id="304" r:id="rId45"/>
    <p:sldId id="317" r:id="rId46"/>
    <p:sldId id="305" r:id="rId47"/>
    <p:sldId id="286" r:id="rId48"/>
    <p:sldId id="287" r:id="rId49"/>
    <p:sldId id="288" r:id="rId50"/>
    <p:sldId id="289" r:id="rId51"/>
    <p:sldId id="290" r:id="rId52"/>
    <p:sldId id="291" r:id="rId53"/>
    <p:sldId id="285" r:id="rId54"/>
    <p:sldId id="306" r:id="rId55"/>
    <p:sldId id="307" r:id="rId56"/>
    <p:sldId id="308" r:id="rId57"/>
    <p:sldId id="309" r:id="rId58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5F3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05" autoAdjust="0"/>
    <p:restoredTop sz="94660"/>
  </p:normalViewPr>
  <p:slideViewPr>
    <p:cSldViewPr>
      <p:cViewPr varScale="1">
        <p:scale>
          <a:sx n="112" d="100"/>
          <a:sy n="112" d="100"/>
        </p:scale>
        <p:origin x="630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1051;&#1059;&#1048;&#1047;&#1040;\Desktop\&#1042;&#1077;&#1073;&#1080;&#1085;&#1072;&#1088;&#1099;\&#1042;&#1077;&#1073;&#1080;&#1085;&#1072;&#1088;%20&#1087;&#1086;%20&#1042;&#1055;&#1056;\&#1086;&#1073;&#1088;&#1072;&#1073;&#1086;&#1090;&#1082;&#1072;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8189666534939768E-2"/>
          <c:y val="3.8838324954009296E-2"/>
          <c:w val="0.89333629728984654"/>
          <c:h val="0.7252609420262405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Лист1!$S$93</c:f>
              <c:strCache>
                <c:ptCount val="1"/>
                <c:pt idx="0">
                  <c:v>Школа 1</c:v>
                </c:pt>
              </c:strCache>
            </c:strRef>
          </c:tx>
          <c:spPr>
            <a:ln w="38100">
              <a:solidFill>
                <a:srgbClr val="002060"/>
              </a:solidFill>
            </a:ln>
          </c:spPr>
          <c:marker>
            <c:spPr>
              <a:solidFill>
                <a:srgbClr val="002060"/>
              </a:solidFill>
              <a:ln w="38100">
                <a:solidFill>
                  <a:srgbClr val="002060"/>
                </a:solidFill>
              </a:ln>
            </c:spPr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B64-4C10-8924-7506BE9C16F6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B64-4C10-8924-7506BE9C16F6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B64-4C10-8924-7506BE9C16F6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B64-4C10-8924-7506BE9C16F6}"/>
                </c:ext>
              </c:extLst>
            </c:dLbl>
            <c:dLbl>
              <c:idx val="4"/>
              <c:layout>
                <c:manualLayout>
                  <c:x val="-2.890675670400608E-3"/>
                  <c:y val="8.1045184388601893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B64-4C10-8924-7506BE9C16F6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B64-4C10-8924-7506BE9C16F6}"/>
                </c:ext>
              </c:extLst>
            </c:dLbl>
            <c:dLbl>
              <c:idx val="6"/>
              <c:layout>
                <c:manualLayout>
                  <c:x val="1.1562702681602489E-2"/>
                  <c:y val="9.6731349108977002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B64-4C10-8924-7506BE9C16F6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5B64-4C10-8924-7506BE9C16F6}"/>
                </c:ext>
              </c:extLst>
            </c:dLbl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B64-4C10-8924-7506BE9C16F6}"/>
                </c:ext>
              </c:extLst>
            </c:dLbl>
            <c:dLbl>
              <c:idx val="10"/>
              <c:layout>
                <c:manualLayout>
                  <c:x val="1.1562702681602489E-2"/>
                  <c:y val="-1.3071803933645465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B64-4C10-8924-7506BE9C16F6}"/>
                </c:ext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B64-4C10-8924-7506BE9C16F6}"/>
                </c:ext>
              </c:extLst>
            </c:dLbl>
            <c:dLbl>
              <c:idx val="1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5B64-4C10-8924-7506BE9C16F6}"/>
                </c:ext>
              </c:extLst>
            </c:dLbl>
            <c:dLbl>
              <c:idx val="15"/>
              <c:layout>
                <c:manualLayout>
                  <c:x val="-2.890675670400608E-3"/>
                  <c:y val="1.3071803933645489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5B64-4C10-8924-7506BE9C16F6}"/>
                </c:ext>
              </c:extLst>
            </c:dLbl>
            <c:dLbl>
              <c:idx val="16"/>
              <c:layout>
                <c:manualLayout>
                  <c:x val="-1.0117364846402127E-2"/>
                  <c:y val="7.5816462815144148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5B64-4C10-8924-7506BE9C16F6}"/>
                </c:ext>
              </c:extLst>
            </c:dLbl>
            <c:dLbl>
              <c:idx val="1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5B64-4C10-8924-7506BE9C16F6}"/>
                </c:ext>
              </c:extLst>
            </c:dLbl>
            <c:dLbl>
              <c:idx val="1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5B64-4C10-8924-7506BE9C16F6}"/>
                </c:ext>
              </c:extLst>
            </c:dLbl>
            <c:dLbl>
              <c:idx val="2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5B64-4C10-8924-7506BE9C16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600" b="1">
                    <a:solidFill>
                      <a:srgbClr val="0070C0"/>
                    </a:solidFill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Лист1!$R$94:$R$115</c:f>
              <c:strCache>
                <c:ptCount val="21"/>
                <c:pt idx="0">
                  <c:v>1K1. </c:v>
                </c:pt>
                <c:pt idx="1">
                  <c:v>1K2.</c:v>
                </c:pt>
                <c:pt idx="2">
                  <c:v>1K3.</c:v>
                </c:pt>
                <c:pt idx="3">
                  <c:v>2K1.</c:v>
                </c:pt>
                <c:pt idx="4">
                  <c:v>2K2.</c:v>
                </c:pt>
                <c:pt idx="5">
                  <c:v>2K3.</c:v>
                </c:pt>
                <c:pt idx="6">
                  <c:v>2K4. </c:v>
                </c:pt>
                <c:pt idx="7">
                  <c:v>3.</c:v>
                </c:pt>
                <c:pt idx="8">
                  <c:v>4.1. </c:v>
                </c:pt>
                <c:pt idx="9">
                  <c:v>4.2.</c:v>
                </c:pt>
                <c:pt idx="10">
                  <c:v>5.1.</c:v>
                </c:pt>
                <c:pt idx="11">
                  <c:v>5.2.</c:v>
                </c:pt>
                <c:pt idx="12">
                  <c:v>6.1.</c:v>
                </c:pt>
                <c:pt idx="13">
                  <c:v>6.2. </c:v>
                </c:pt>
                <c:pt idx="14">
                  <c:v>7.1.</c:v>
                </c:pt>
                <c:pt idx="15">
                  <c:v>7.2.</c:v>
                </c:pt>
                <c:pt idx="16">
                  <c:v>8. </c:v>
                </c:pt>
                <c:pt idx="17">
                  <c:v>9. </c:v>
                </c:pt>
                <c:pt idx="18">
                  <c:v>10.</c:v>
                </c:pt>
                <c:pt idx="19">
                  <c:v>11.</c:v>
                </c:pt>
                <c:pt idx="20">
                  <c:v>12.</c:v>
                </c:pt>
              </c:strCache>
            </c:strRef>
          </c:cat>
          <c:val>
            <c:numRef>
              <c:f>Лист1!$S$94:$S$115</c:f>
              <c:numCache>
                <c:formatCode>0.0%</c:formatCode>
                <c:ptCount val="22"/>
                <c:pt idx="0">
                  <c:v>0.29200000000000031</c:v>
                </c:pt>
                <c:pt idx="1">
                  <c:v>0.42600000000000032</c:v>
                </c:pt>
                <c:pt idx="2">
                  <c:v>0.69400000000000195</c:v>
                </c:pt>
                <c:pt idx="3">
                  <c:v>0.27800000000000002</c:v>
                </c:pt>
                <c:pt idx="4">
                  <c:v>0.16700000000000045</c:v>
                </c:pt>
                <c:pt idx="5">
                  <c:v>0.46300000000000002</c:v>
                </c:pt>
                <c:pt idx="6">
                  <c:v>0.16700000000000045</c:v>
                </c:pt>
                <c:pt idx="7">
                  <c:v>0.66700000000000381</c:v>
                </c:pt>
                <c:pt idx="8" formatCode="0%">
                  <c:v>0.5</c:v>
                </c:pt>
                <c:pt idx="9">
                  <c:v>0.66700000000000381</c:v>
                </c:pt>
                <c:pt idx="10" formatCode="0%">
                  <c:v>0.5</c:v>
                </c:pt>
                <c:pt idx="11">
                  <c:v>0.66700000000000381</c:v>
                </c:pt>
                <c:pt idx="12">
                  <c:v>0.44400000000000067</c:v>
                </c:pt>
                <c:pt idx="13">
                  <c:v>0.27800000000000002</c:v>
                </c:pt>
                <c:pt idx="14" formatCode="0%">
                  <c:v>0.61000000000000065</c:v>
                </c:pt>
                <c:pt idx="15">
                  <c:v>0.72200000000000064</c:v>
                </c:pt>
                <c:pt idx="16">
                  <c:v>0.66700000000000381</c:v>
                </c:pt>
                <c:pt idx="17" formatCode="0%">
                  <c:v>0.61000000000000065</c:v>
                </c:pt>
                <c:pt idx="18">
                  <c:v>0.72200000000000064</c:v>
                </c:pt>
                <c:pt idx="19" formatCode="0%">
                  <c:v>0.61000000000000065</c:v>
                </c:pt>
                <c:pt idx="20">
                  <c:v>0.66700000000000381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B64-4C10-8924-7506BE9C16F6}"/>
            </c:ext>
          </c:extLst>
        </c:ser>
        <c:ser>
          <c:idx val="1"/>
          <c:order val="1"/>
          <c:tx>
            <c:strRef>
              <c:f>Лист1!$T$93</c:f>
              <c:strCache>
                <c:ptCount val="1"/>
                <c:pt idx="0">
                  <c:v>Школа 2</c:v>
                </c:pt>
              </c:strCache>
            </c:strRef>
          </c:tx>
          <c:spPr>
            <a:ln w="38100">
              <a:solidFill>
                <a:srgbClr val="C00000"/>
              </a:solidFill>
            </a:ln>
          </c:spPr>
          <c:marker>
            <c:spPr>
              <a:solidFill>
                <a:srgbClr val="C00000"/>
              </a:solidFill>
              <a:ln w="38100">
                <a:solidFill>
                  <a:srgbClr val="C00000"/>
                </a:solidFill>
              </a:ln>
            </c:spPr>
          </c:marker>
          <c:dPt>
            <c:idx val="21"/>
            <c:marker>
              <c:spPr>
                <a:noFill/>
                <a:ln w="38100">
                  <a:noFill/>
                </a:ln>
              </c:spPr>
            </c:marker>
            <c:bubble3D val="0"/>
            <c:spPr>
              <a:ln w="38100">
                <a:noFill/>
              </a:ln>
            </c:spPr>
            <c:extLst>
              <c:ext xmlns:c16="http://schemas.microsoft.com/office/drawing/2014/chart" uri="{C3380CC4-5D6E-409C-BE32-E72D297353CC}">
                <c16:uniqueId val="{00000013-5B64-4C10-8924-7506BE9C16F6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5B64-4C10-8924-7506BE9C16F6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5B64-4C10-8924-7506BE9C16F6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5B64-4C10-8924-7506BE9C16F6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5B64-4C10-8924-7506BE9C16F6}"/>
                </c:ext>
              </c:extLst>
            </c:dLbl>
            <c:dLbl>
              <c:idx val="4"/>
              <c:layout>
                <c:manualLayout>
                  <c:x val="1.4453378352003061E-3"/>
                  <c:y val="-8.8888266748789552E-2"/>
                </c:manualLayout>
              </c:layout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5B64-4C10-8924-7506BE9C16F6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5B64-4C10-8924-7506BE9C16F6}"/>
                </c:ext>
              </c:extLst>
            </c:dLbl>
            <c:dLbl>
              <c:idx val="6"/>
              <c:layout>
                <c:manualLayout>
                  <c:x val="2.890675670400608E-3"/>
                  <c:y val="-8.8888266748789552E-2"/>
                </c:manualLayout>
              </c:layout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5B64-4C10-8924-7506BE9C16F6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5B64-4C10-8924-7506BE9C16F6}"/>
                </c:ext>
              </c:extLst>
            </c:dLbl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5B64-4C10-8924-7506BE9C16F6}"/>
                </c:ext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5B64-4C10-8924-7506BE9C16F6}"/>
                </c:ext>
              </c:extLst>
            </c:dLbl>
            <c:dLbl>
              <c:idx val="1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5B64-4C10-8924-7506BE9C16F6}"/>
                </c:ext>
              </c:extLst>
            </c:dLbl>
            <c:dLbl>
              <c:idx val="1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F-5B64-4C10-8924-7506BE9C16F6}"/>
                </c:ext>
              </c:extLst>
            </c:dLbl>
            <c:dLbl>
              <c:idx val="15"/>
              <c:layout>
                <c:manualLayout>
                  <c:x val="-2.1680067528004752E-2"/>
                  <c:y val="-2.6143607867291059E-3"/>
                </c:manualLayout>
              </c:layout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5B64-4C10-8924-7506BE9C16F6}"/>
                </c:ext>
              </c:extLst>
            </c:dLbl>
            <c:dLbl>
              <c:idx val="16"/>
              <c:layout>
                <c:manualLayout>
                  <c:x val="-4.3360135056009124E-3"/>
                  <c:y val="-8.8888266748789552E-2"/>
                </c:manualLayout>
              </c:layout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5B64-4C10-8924-7506BE9C16F6}"/>
                </c:ext>
              </c:extLst>
            </c:dLbl>
            <c:dLbl>
              <c:idx val="1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5B64-4C10-8924-7506BE9C16F6}"/>
                </c:ext>
              </c:extLst>
            </c:dLbl>
            <c:dLbl>
              <c:idx val="1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5B64-4C10-8924-7506BE9C16F6}"/>
                </c:ext>
              </c:extLst>
            </c:dLbl>
            <c:dLbl>
              <c:idx val="2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4-5B64-4C10-8924-7506BE9C16F6}"/>
                </c:ext>
              </c:extLst>
            </c:dLbl>
            <c:dLbl>
              <c:idx val="2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5B64-4C10-8924-7506BE9C16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600" b="1">
                    <a:solidFill>
                      <a:srgbClr val="C00000"/>
                    </a:solidFill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Лист1!$R$94:$R$115</c:f>
              <c:strCache>
                <c:ptCount val="21"/>
                <c:pt idx="0">
                  <c:v>1K1. </c:v>
                </c:pt>
                <c:pt idx="1">
                  <c:v>1K2.</c:v>
                </c:pt>
                <c:pt idx="2">
                  <c:v>1K3.</c:v>
                </c:pt>
                <c:pt idx="3">
                  <c:v>2K1.</c:v>
                </c:pt>
                <c:pt idx="4">
                  <c:v>2K2.</c:v>
                </c:pt>
                <c:pt idx="5">
                  <c:v>2K3.</c:v>
                </c:pt>
                <c:pt idx="6">
                  <c:v>2K4. </c:v>
                </c:pt>
                <c:pt idx="7">
                  <c:v>3.</c:v>
                </c:pt>
                <c:pt idx="8">
                  <c:v>4.1. </c:v>
                </c:pt>
                <c:pt idx="9">
                  <c:v>4.2.</c:v>
                </c:pt>
                <c:pt idx="10">
                  <c:v>5.1.</c:v>
                </c:pt>
                <c:pt idx="11">
                  <c:v>5.2.</c:v>
                </c:pt>
                <c:pt idx="12">
                  <c:v>6.1.</c:v>
                </c:pt>
                <c:pt idx="13">
                  <c:v>6.2. </c:v>
                </c:pt>
                <c:pt idx="14">
                  <c:v>7.1.</c:v>
                </c:pt>
                <c:pt idx="15">
                  <c:v>7.2.</c:v>
                </c:pt>
                <c:pt idx="16">
                  <c:v>8. </c:v>
                </c:pt>
                <c:pt idx="17">
                  <c:v>9. </c:v>
                </c:pt>
                <c:pt idx="18">
                  <c:v>10.</c:v>
                </c:pt>
                <c:pt idx="19">
                  <c:v>11.</c:v>
                </c:pt>
                <c:pt idx="20">
                  <c:v>12.</c:v>
                </c:pt>
              </c:strCache>
            </c:strRef>
          </c:cat>
          <c:val>
            <c:numRef>
              <c:f>Лист1!$T$94:$T$115</c:f>
              <c:numCache>
                <c:formatCode>0.00%</c:formatCode>
                <c:ptCount val="22"/>
                <c:pt idx="0">
                  <c:v>0.15150000000000041</c:v>
                </c:pt>
                <c:pt idx="1">
                  <c:v>0.20710000000000001</c:v>
                </c:pt>
                <c:pt idx="2">
                  <c:v>0.72729999999999995</c:v>
                </c:pt>
                <c:pt idx="3">
                  <c:v>0.42420000000000002</c:v>
                </c:pt>
                <c:pt idx="4">
                  <c:v>0.6717000000000044</c:v>
                </c:pt>
                <c:pt idx="5">
                  <c:v>0.57070000000000065</c:v>
                </c:pt>
                <c:pt idx="6">
                  <c:v>0.63130000000000064</c:v>
                </c:pt>
                <c:pt idx="7">
                  <c:v>0.53790000000000004</c:v>
                </c:pt>
                <c:pt idx="8">
                  <c:v>0.5202</c:v>
                </c:pt>
                <c:pt idx="9">
                  <c:v>0.36360000000000031</c:v>
                </c:pt>
                <c:pt idx="10">
                  <c:v>0.22730000000000034</c:v>
                </c:pt>
                <c:pt idx="11">
                  <c:v>0.17419999999999999</c:v>
                </c:pt>
                <c:pt idx="12">
                  <c:v>0.40150000000000002</c:v>
                </c:pt>
                <c:pt idx="13">
                  <c:v>0.33330000000000254</c:v>
                </c:pt>
                <c:pt idx="14">
                  <c:v>0.36360000000000031</c:v>
                </c:pt>
                <c:pt idx="15">
                  <c:v>0.18180000000000004</c:v>
                </c:pt>
                <c:pt idx="16">
                  <c:v>0.20450000000000004</c:v>
                </c:pt>
                <c:pt idx="17">
                  <c:v>0.15910000000000021</c:v>
                </c:pt>
                <c:pt idx="18">
                  <c:v>0.60610000000000064</c:v>
                </c:pt>
                <c:pt idx="19">
                  <c:v>0.62120000000000064</c:v>
                </c:pt>
                <c:pt idx="20">
                  <c:v>0.75760000000000383</c:v>
                </c:pt>
                <c:pt idx="21" formatCode="0%">
                  <c:v>0.95000000000000062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25-5B64-4C10-8924-7506BE9C16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/>
        <c:marker val="1"/>
        <c:smooth val="0"/>
        <c:axId val="115502464"/>
        <c:axId val="115522176"/>
      </c:lineChart>
      <c:catAx>
        <c:axId val="1155024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15522176"/>
        <c:crosses val="autoZero"/>
        <c:auto val="1"/>
        <c:lblAlgn val="ctr"/>
        <c:lblOffset val="100"/>
        <c:noMultiLvlLbl val="0"/>
      </c:catAx>
      <c:valAx>
        <c:axId val="115522176"/>
        <c:scaling>
          <c:orientation val="minMax"/>
        </c:scaling>
        <c:delete val="0"/>
        <c:axPos val="l"/>
        <c:majorGridlines/>
        <c:numFmt formatCode="0.0%" sourceLinked="1"/>
        <c:majorTickMark val="out"/>
        <c:minorTickMark val="none"/>
        <c:tickLblPos val="nextTo"/>
        <c:crossAx val="11550246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86165516495792727"/>
          <c:y val="0.85291802772356662"/>
          <c:w val="0.12156375189943362"/>
          <c:h val="0.13143407005759189"/>
        </c:manualLayout>
      </c:layout>
      <c:overlay val="0"/>
    </c:legend>
    <c:plotVisOnly val="1"/>
    <c:dispBlanksAs val="gap"/>
    <c:showDLblsOverMax val="0"/>
  </c:chart>
  <c:spPr>
    <a:solidFill>
      <a:schemeClr val="lt1"/>
    </a:solidFill>
    <a:ln w="3175" cap="flat" cmpd="sng" algn="ctr">
      <a:solidFill>
        <a:schemeClr val="dk1"/>
      </a:solidFill>
      <a:prstDash val="solid"/>
    </a:ln>
    <a:effectLst/>
  </c:spPr>
  <c:txPr>
    <a:bodyPr/>
    <a:lstStyle/>
    <a:p>
      <a:pPr>
        <a:defRPr sz="1400">
          <a:solidFill>
            <a:schemeClr val="dk1"/>
          </a:solidFill>
          <a:latin typeface="+mn-lt"/>
          <a:ea typeface="+mn-ea"/>
          <a:cs typeface="+mn-cs"/>
        </a:defRPr>
      </a:pPr>
      <a:endParaRPr lang="ru-RU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F73D0E-927F-4A29-801D-E4E051E2A95A}" type="doc">
      <dgm:prSet loTypeId="urn:microsoft.com/office/officeart/2005/8/layout/cycle2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127F7B92-BA81-4CA1-AA84-F04C7BB6F295}">
      <dgm:prSet phldrT="[Текст]" custT="1"/>
      <dgm:spPr>
        <a:solidFill>
          <a:schemeClr val="tx2">
            <a:lumMod val="20000"/>
            <a:lumOff val="80000"/>
          </a:schemeClr>
        </a:solidFill>
      </dgm:spPr>
      <dgm:t>
        <a:bodyPr/>
        <a:lstStyle/>
        <a:p>
          <a:r>
            <a:rPr lang="ru-RU" sz="2000" b="1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ЦЕЛИ</a:t>
          </a:r>
          <a:endParaRPr lang="ru-RU" sz="2000" b="1" dirty="0">
            <a:solidFill>
              <a:srgbClr val="7030A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8EF28B8-37EB-4BF5-8083-335D80808263}" type="parTrans" cxnId="{324A0908-5CD0-4E82-8A99-46F4B40F19EB}">
      <dgm:prSet/>
      <dgm:spPr/>
      <dgm:t>
        <a:bodyPr/>
        <a:lstStyle/>
        <a:p>
          <a:endParaRPr lang="ru-RU"/>
        </a:p>
      </dgm:t>
    </dgm:pt>
    <dgm:pt modelId="{16ABF926-8126-4B96-9B25-BA3F44BC2F21}" type="sibTrans" cxnId="{324A0908-5CD0-4E82-8A99-46F4B40F19EB}">
      <dgm:prSet/>
      <dgm:spPr/>
      <dgm:t>
        <a:bodyPr/>
        <a:lstStyle/>
        <a:p>
          <a:endParaRPr lang="ru-RU"/>
        </a:p>
      </dgm:t>
    </dgm:pt>
    <dgm:pt modelId="{0BA31842-968E-4B1F-AD0B-A7DBF3D35D84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ПОКАЗАТЕЛИ, МЕТОДЫ СБОРА ИНФОРМАЦИИ</a:t>
          </a:r>
          <a:endParaRPr lang="ru-RU" sz="1600" b="1" dirty="0">
            <a:solidFill>
              <a:srgbClr val="002060"/>
            </a:solidFill>
          </a:endParaRPr>
        </a:p>
      </dgm:t>
    </dgm:pt>
    <dgm:pt modelId="{EC3E8DA5-FB3E-4DE5-96BF-CB5F9AA8D607}" type="parTrans" cxnId="{2E5386DD-FA3C-4081-B39F-E0E4B166C976}">
      <dgm:prSet/>
      <dgm:spPr/>
      <dgm:t>
        <a:bodyPr/>
        <a:lstStyle/>
        <a:p>
          <a:endParaRPr lang="ru-RU"/>
        </a:p>
      </dgm:t>
    </dgm:pt>
    <dgm:pt modelId="{D42B627C-84AB-4EE8-94CB-A99C4E1F42EA}" type="sibTrans" cxnId="{2E5386DD-FA3C-4081-B39F-E0E4B166C976}">
      <dgm:prSet/>
      <dgm:spPr/>
      <dgm:t>
        <a:bodyPr/>
        <a:lstStyle/>
        <a:p>
          <a:endParaRPr lang="ru-RU"/>
        </a:p>
      </dgm:t>
    </dgm:pt>
    <dgm:pt modelId="{795467B6-ACD5-4AE4-8B27-FF446D79B986}">
      <dgm:prSet phldrT="[Текст]" custT="1"/>
      <dgm:spPr>
        <a:solidFill>
          <a:schemeClr val="accent4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МОНИТОРИНГ</a:t>
          </a:r>
          <a:endParaRPr lang="ru-RU" sz="1600" b="1" dirty="0">
            <a:solidFill>
              <a:srgbClr val="002060"/>
            </a:solidFill>
          </a:endParaRPr>
        </a:p>
      </dgm:t>
    </dgm:pt>
    <dgm:pt modelId="{75803441-5131-4CF7-9050-FB89915200C7}" type="parTrans" cxnId="{2A50D609-42D1-4374-A9F4-93251B81B6D9}">
      <dgm:prSet/>
      <dgm:spPr/>
      <dgm:t>
        <a:bodyPr/>
        <a:lstStyle/>
        <a:p>
          <a:endParaRPr lang="ru-RU"/>
        </a:p>
      </dgm:t>
    </dgm:pt>
    <dgm:pt modelId="{F15E62E3-44A2-4F96-A625-7F4E9BBB2110}" type="sibTrans" cxnId="{2A50D609-42D1-4374-A9F4-93251B81B6D9}">
      <dgm:prSet/>
      <dgm:spPr/>
      <dgm:t>
        <a:bodyPr/>
        <a:lstStyle/>
        <a:p>
          <a:endParaRPr lang="ru-RU"/>
        </a:p>
      </dgm:t>
    </dgm:pt>
    <dgm:pt modelId="{B900FF10-1738-4D3D-BD6F-E151B000ED04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АНАЛИЗ. АДРЕСНЫЕ РЕКОМЕНДА</a:t>
          </a:r>
          <a:r>
            <a:rPr lang="ru-RU" sz="1600" b="1" dirty="0" smtClean="0"/>
            <a:t>ЦИИ</a:t>
          </a:r>
          <a:endParaRPr lang="ru-RU" sz="1600" b="1" dirty="0"/>
        </a:p>
      </dgm:t>
    </dgm:pt>
    <dgm:pt modelId="{23E7D8BD-370D-4865-85B2-48E14592E808}" type="parTrans" cxnId="{85AA578F-38F4-4BB9-A62D-9006B45464B2}">
      <dgm:prSet/>
      <dgm:spPr/>
      <dgm:t>
        <a:bodyPr/>
        <a:lstStyle/>
        <a:p>
          <a:endParaRPr lang="ru-RU"/>
        </a:p>
      </dgm:t>
    </dgm:pt>
    <dgm:pt modelId="{C4DD4DA2-D65D-4881-9503-FCD3CA1752D3}" type="sibTrans" cxnId="{85AA578F-38F4-4BB9-A62D-9006B45464B2}">
      <dgm:prSet/>
      <dgm:spPr/>
      <dgm:t>
        <a:bodyPr/>
        <a:lstStyle/>
        <a:p>
          <a:endParaRPr lang="ru-RU"/>
        </a:p>
      </dgm:t>
    </dgm:pt>
    <dgm:pt modelId="{72877ACD-E38F-460F-9EB6-71A6AA82F8A6}">
      <dgm:prSet phldrT="[Текст]" custT="1"/>
      <dgm:spPr>
        <a:solidFill>
          <a:schemeClr val="accent4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МЕРЫ. УПРАВЛЕНЧЕСКИЕ РЕШЕНИЯ</a:t>
          </a:r>
          <a:endParaRPr lang="ru-RU" sz="1600" b="1" dirty="0">
            <a:solidFill>
              <a:srgbClr val="002060"/>
            </a:solidFill>
          </a:endParaRPr>
        </a:p>
      </dgm:t>
    </dgm:pt>
    <dgm:pt modelId="{508ED886-C649-4DC2-BD4E-090BCB855388}" type="parTrans" cxnId="{935AB150-8025-465F-B04B-BF8D0B216AF3}">
      <dgm:prSet/>
      <dgm:spPr/>
      <dgm:t>
        <a:bodyPr/>
        <a:lstStyle/>
        <a:p>
          <a:endParaRPr lang="ru-RU"/>
        </a:p>
      </dgm:t>
    </dgm:pt>
    <dgm:pt modelId="{54483676-FAFD-4B62-BBE9-5E61C930440A}" type="sibTrans" cxnId="{935AB150-8025-465F-B04B-BF8D0B216AF3}">
      <dgm:prSet/>
      <dgm:spPr/>
      <dgm:t>
        <a:bodyPr/>
        <a:lstStyle/>
        <a:p>
          <a:endParaRPr lang="ru-RU"/>
        </a:p>
      </dgm:t>
    </dgm:pt>
    <dgm:pt modelId="{92B1E74A-A059-473B-A419-E5400FBF8281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АНАЛИЗ ЭФФЕКТИВНОСТИ ПРИНЯТЫХ МЕР</a:t>
          </a:r>
          <a:endParaRPr lang="ru-RU" sz="1600" b="1" dirty="0">
            <a:solidFill>
              <a:srgbClr val="002060"/>
            </a:solidFill>
          </a:endParaRPr>
        </a:p>
      </dgm:t>
    </dgm:pt>
    <dgm:pt modelId="{9CBC5C78-432F-428B-A2F4-16969F5D03FC}" type="parTrans" cxnId="{0C7A27ED-314C-4D97-87B6-3091D4C67CE9}">
      <dgm:prSet/>
      <dgm:spPr/>
      <dgm:t>
        <a:bodyPr/>
        <a:lstStyle/>
        <a:p>
          <a:endParaRPr lang="ru-RU"/>
        </a:p>
      </dgm:t>
    </dgm:pt>
    <dgm:pt modelId="{6351E649-DB55-4E71-AAA2-385911566A07}" type="sibTrans" cxnId="{0C7A27ED-314C-4D97-87B6-3091D4C67CE9}">
      <dgm:prSet/>
      <dgm:spPr/>
      <dgm:t>
        <a:bodyPr/>
        <a:lstStyle/>
        <a:p>
          <a:endParaRPr lang="ru-RU"/>
        </a:p>
      </dgm:t>
    </dgm:pt>
    <dgm:pt modelId="{D908D4B9-4167-4B0A-AEAD-37C37C23001F}" type="pres">
      <dgm:prSet presAssocID="{16F73D0E-927F-4A29-801D-E4E051E2A95A}" presName="cycle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BC06985-C47F-4A6F-826D-C2EC51F3F9EF}" type="pres">
      <dgm:prSet presAssocID="{127F7B92-BA81-4CA1-AA84-F04C7BB6F295}" presName="node" presStyleLbl="node1" presStyleIdx="0" presStyleCnt="6" custScaleX="164489" custRadScaleRad="97656" custRadScaleInc="-59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45A7F4E-72B7-4E8C-B45C-393D9823D942}" type="pres">
      <dgm:prSet presAssocID="{16ABF926-8126-4B96-9B25-BA3F44BC2F21}" presName="sibTrans" presStyleLbl="sibTrans2D1" presStyleIdx="0" presStyleCnt="6"/>
      <dgm:spPr/>
      <dgm:t>
        <a:bodyPr/>
        <a:lstStyle/>
        <a:p>
          <a:endParaRPr lang="ru-RU"/>
        </a:p>
      </dgm:t>
    </dgm:pt>
    <dgm:pt modelId="{B30BD467-6E0E-42F6-9DAB-90FF8A748420}" type="pres">
      <dgm:prSet presAssocID="{16ABF926-8126-4B96-9B25-BA3F44BC2F21}" presName="connectorText" presStyleLbl="sibTrans2D1" presStyleIdx="0" presStyleCnt="6"/>
      <dgm:spPr/>
      <dgm:t>
        <a:bodyPr/>
        <a:lstStyle/>
        <a:p>
          <a:endParaRPr lang="ru-RU"/>
        </a:p>
      </dgm:t>
    </dgm:pt>
    <dgm:pt modelId="{3BF5C22D-0585-4027-9DAB-6A602D85C104}" type="pres">
      <dgm:prSet presAssocID="{0BA31842-968E-4B1F-AD0B-A7DBF3D35D84}" presName="node" presStyleLbl="node1" presStyleIdx="1" presStyleCnt="6" custScaleX="200630" custScaleY="92280" custRadScaleRad="119154" custRadScaleInc="1834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88F7BF3-7FFD-4410-80B0-7700C06CFB2A}" type="pres">
      <dgm:prSet presAssocID="{D42B627C-84AB-4EE8-94CB-A99C4E1F42EA}" presName="sibTrans" presStyleLbl="sibTrans2D1" presStyleIdx="1" presStyleCnt="6"/>
      <dgm:spPr/>
      <dgm:t>
        <a:bodyPr/>
        <a:lstStyle/>
        <a:p>
          <a:endParaRPr lang="ru-RU"/>
        </a:p>
      </dgm:t>
    </dgm:pt>
    <dgm:pt modelId="{C584B741-51A6-4BB4-B2A1-C51470D71BBE}" type="pres">
      <dgm:prSet presAssocID="{D42B627C-84AB-4EE8-94CB-A99C4E1F42EA}" presName="connectorText" presStyleLbl="sibTrans2D1" presStyleIdx="1" presStyleCnt="6"/>
      <dgm:spPr/>
      <dgm:t>
        <a:bodyPr/>
        <a:lstStyle/>
        <a:p>
          <a:endParaRPr lang="ru-RU"/>
        </a:p>
      </dgm:t>
    </dgm:pt>
    <dgm:pt modelId="{F1128165-2136-41B6-8117-FACBDB6B4617}" type="pres">
      <dgm:prSet presAssocID="{795467B6-ACD5-4AE4-8B27-FF446D79B986}" presName="node" presStyleLbl="node1" presStyleIdx="2" presStyleCnt="6" custScaleX="202949" custScaleY="92251" custRadScaleRad="118561" custRadScaleInc="-3580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56C50EC-8C3F-4B33-83D0-8ACDDCED3210}" type="pres">
      <dgm:prSet presAssocID="{F15E62E3-44A2-4F96-A625-7F4E9BBB2110}" presName="sibTrans" presStyleLbl="sibTrans2D1" presStyleIdx="2" presStyleCnt="6"/>
      <dgm:spPr/>
      <dgm:t>
        <a:bodyPr/>
        <a:lstStyle/>
        <a:p>
          <a:endParaRPr lang="ru-RU"/>
        </a:p>
      </dgm:t>
    </dgm:pt>
    <dgm:pt modelId="{43E69CED-DF27-4AE9-96DA-DEB72E1C3DCD}" type="pres">
      <dgm:prSet presAssocID="{F15E62E3-44A2-4F96-A625-7F4E9BBB2110}" presName="connectorText" presStyleLbl="sibTrans2D1" presStyleIdx="2" presStyleCnt="6"/>
      <dgm:spPr/>
      <dgm:t>
        <a:bodyPr/>
        <a:lstStyle/>
        <a:p>
          <a:endParaRPr lang="ru-RU"/>
        </a:p>
      </dgm:t>
    </dgm:pt>
    <dgm:pt modelId="{E0CF2668-2E4B-45F7-85A8-F840BC6CDE7C}" type="pres">
      <dgm:prSet presAssocID="{B900FF10-1738-4D3D-BD6F-E151B000ED04}" presName="node" presStyleLbl="node1" presStyleIdx="3" presStyleCnt="6" custScaleX="21048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ED45B8B-2444-4C8F-A819-B38A812B62F8}" type="pres">
      <dgm:prSet presAssocID="{C4DD4DA2-D65D-4881-9503-FCD3CA1752D3}" presName="sibTrans" presStyleLbl="sibTrans2D1" presStyleIdx="3" presStyleCnt="6"/>
      <dgm:spPr/>
      <dgm:t>
        <a:bodyPr/>
        <a:lstStyle/>
        <a:p>
          <a:endParaRPr lang="ru-RU"/>
        </a:p>
      </dgm:t>
    </dgm:pt>
    <dgm:pt modelId="{E5B5681F-B678-4D33-A343-1CD54A400A4E}" type="pres">
      <dgm:prSet presAssocID="{C4DD4DA2-D65D-4881-9503-FCD3CA1752D3}" presName="connectorText" presStyleLbl="sibTrans2D1" presStyleIdx="3" presStyleCnt="6"/>
      <dgm:spPr/>
      <dgm:t>
        <a:bodyPr/>
        <a:lstStyle/>
        <a:p>
          <a:endParaRPr lang="ru-RU"/>
        </a:p>
      </dgm:t>
    </dgm:pt>
    <dgm:pt modelId="{CC511CB6-B40A-4FD4-B460-D504D40F7F0A}" type="pres">
      <dgm:prSet presAssocID="{72877ACD-E38F-460F-9EB6-71A6AA82F8A6}" presName="node" presStyleLbl="node1" presStyleIdx="4" presStyleCnt="6" custScaleX="216142" custScaleY="88007" custRadScaleRad="141801" custRadScaleInc="4354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91B3646-A940-4350-AA58-7A7B1930988F}" type="pres">
      <dgm:prSet presAssocID="{54483676-FAFD-4B62-BBE9-5E61C930440A}" presName="sibTrans" presStyleLbl="sibTrans2D1" presStyleIdx="4" presStyleCnt="6"/>
      <dgm:spPr/>
      <dgm:t>
        <a:bodyPr/>
        <a:lstStyle/>
        <a:p>
          <a:endParaRPr lang="ru-RU"/>
        </a:p>
      </dgm:t>
    </dgm:pt>
    <dgm:pt modelId="{A7F97DD2-A826-4974-9836-84EE2C8A7744}" type="pres">
      <dgm:prSet presAssocID="{54483676-FAFD-4B62-BBE9-5E61C930440A}" presName="connectorText" presStyleLbl="sibTrans2D1" presStyleIdx="4" presStyleCnt="6"/>
      <dgm:spPr/>
      <dgm:t>
        <a:bodyPr/>
        <a:lstStyle/>
        <a:p>
          <a:endParaRPr lang="ru-RU"/>
        </a:p>
      </dgm:t>
    </dgm:pt>
    <dgm:pt modelId="{8145FFA0-1615-4C17-AAC7-6BE40A331B7A}" type="pres">
      <dgm:prSet presAssocID="{92B1E74A-A059-473B-A419-E5400FBF8281}" presName="node" presStyleLbl="node1" presStyleIdx="5" presStyleCnt="6" custScaleX="206702" custScaleY="91566" custRadScaleRad="137750" custRadScaleInc="-2993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0F14090-B023-4197-8ED3-671842D56DE2}" type="pres">
      <dgm:prSet presAssocID="{6351E649-DB55-4E71-AAA2-385911566A07}" presName="sibTrans" presStyleLbl="sibTrans2D1" presStyleIdx="5" presStyleCnt="6"/>
      <dgm:spPr/>
      <dgm:t>
        <a:bodyPr/>
        <a:lstStyle/>
        <a:p>
          <a:endParaRPr lang="ru-RU"/>
        </a:p>
      </dgm:t>
    </dgm:pt>
    <dgm:pt modelId="{AC45D49C-F0FB-4CCD-9874-CD701A0E4285}" type="pres">
      <dgm:prSet presAssocID="{6351E649-DB55-4E71-AAA2-385911566A07}" presName="connectorText" presStyleLbl="sibTrans2D1" presStyleIdx="5" presStyleCnt="6"/>
      <dgm:spPr/>
      <dgm:t>
        <a:bodyPr/>
        <a:lstStyle/>
        <a:p>
          <a:endParaRPr lang="ru-RU"/>
        </a:p>
      </dgm:t>
    </dgm:pt>
  </dgm:ptLst>
  <dgm:cxnLst>
    <dgm:cxn modelId="{A81D11E7-3448-424C-8E28-113BA43BF28B}" type="presOf" srcId="{0BA31842-968E-4B1F-AD0B-A7DBF3D35D84}" destId="{3BF5C22D-0585-4027-9DAB-6A602D85C104}" srcOrd="0" destOrd="0" presId="urn:microsoft.com/office/officeart/2005/8/layout/cycle2"/>
    <dgm:cxn modelId="{B847EA49-778F-4DC3-A192-7B44C6C4D8C6}" type="presOf" srcId="{92B1E74A-A059-473B-A419-E5400FBF8281}" destId="{8145FFA0-1615-4C17-AAC7-6BE40A331B7A}" srcOrd="0" destOrd="0" presId="urn:microsoft.com/office/officeart/2005/8/layout/cycle2"/>
    <dgm:cxn modelId="{33E3B937-543C-40FA-9A1C-DAE6D49349DA}" type="presOf" srcId="{D42B627C-84AB-4EE8-94CB-A99C4E1F42EA}" destId="{C584B741-51A6-4BB4-B2A1-C51470D71BBE}" srcOrd="1" destOrd="0" presId="urn:microsoft.com/office/officeart/2005/8/layout/cycle2"/>
    <dgm:cxn modelId="{8435DB63-8EA6-4EC4-B8F7-2B65A2C5167C}" type="presOf" srcId="{795467B6-ACD5-4AE4-8B27-FF446D79B986}" destId="{F1128165-2136-41B6-8117-FACBDB6B4617}" srcOrd="0" destOrd="0" presId="urn:microsoft.com/office/officeart/2005/8/layout/cycle2"/>
    <dgm:cxn modelId="{B8757782-AD75-4EA7-8972-614FC51B42EF}" type="presOf" srcId="{16F73D0E-927F-4A29-801D-E4E051E2A95A}" destId="{D908D4B9-4167-4B0A-AEAD-37C37C23001F}" srcOrd="0" destOrd="0" presId="urn:microsoft.com/office/officeart/2005/8/layout/cycle2"/>
    <dgm:cxn modelId="{935AB150-8025-465F-B04B-BF8D0B216AF3}" srcId="{16F73D0E-927F-4A29-801D-E4E051E2A95A}" destId="{72877ACD-E38F-460F-9EB6-71A6AA82F8A6}" srcOrd="4" destOrd="0" parTransId="{508ED886-C649-4DC2-BD4E-090BCB855388}" sibTransId="{54483676-FAFD-4B62-BBE9-5E61C930440A}"/>
    <dgm:cxn modelId="{F04754A3-9DD1-4E05-8D56-75462442E7FE}" type="presOf" srcId="{D42B627C-84AB-4EE8-94CB-A99C4E1F42EA}" destId="{688F7BF3-7FFD-4410-80B0-7700C06CFB2A}" srcOrd="0" destOrd="0" presId="urn:microsoft.com/office/officeart/2005/8/layout/cycle2"/>
    <dgm:cxn modelId="{5BCD8E58-2EB9-440D-BE1B-0664D589BE5A}" type="presOf" srcId="{6351E649-DB55-4E71-AAA2-385911566A07}" destId="{AC45D49C-F0FB-4CCD-9874-CD701A0E4285}" srcOrd="1" destOrd="0" presId="urn:microsoft.com/office/officeart/2005/8/layout/cycle2"/>
    <dgm:cxn modelId="{DCE480AA-9809-4FFB-BE0E-B99A34797B3D}" type="presOf" srcId="{6351E649-DB55-4E71-AAA2-385911566A07}" destId="{80F14090-B023-4197-8ED3-671842D56DE2}" srcOrd="0" destOrd="0" presId="urn:microsoft.com/office/officeart/2005/8/layout/cycle2"/>
    <dgm:cxn modelId="{2E5386DD-FA3C-4081-B39F-E0E4B166C976}" srcId="{16F73D0E-927F-4A29-801D-E4E051E2A95A}" destId="{0BA31842-968E-4B1F-AD0B-A7DBF3D35D84}" srcOrd="1" destOrd="0" parTransId="{EC3E8DA5-FB3E-4DE5-96BF-CB5F9AA8D607}" sibTransId="{D42B627C-84AB-4EE8-94CB-A99C4E1F42EA}"/>
    <dgm:cxn modelId="{76E0B807-DB60-4956-BBAE-028448FAAC9E}" type="presOf" srcId="{16ABF926-8126-4B96-9B25-BA3F44BC2F21}" destId="{445A7F4E-72B7-4E8C-B45C-393D9823D942}" srcOrd="0" destOrd="0" presId="urn:microsoft.com/office/officeart/2005/8/layout/cycle2"/>
    <dgm:cxn modelId="{F339BB59-7B7B-44D7-BB3A-98D7D5D6C07F}" type="presOf" srcId="{C4DD4DA2-D65D-4881-9503-FCD3CA1752D3}" destId="{7ED45B8B-2444-4C8F-A819-B38A812B62F8}" srcOrd="0" destOrd="0" presId="urn:microsoft.com/office/officeart/2005/8/layout/cycle2"/>
    <dgm:cxn modelId="{2A50D609-42D1-4374-A9F4-93251B81B6D9}" srcId="{16F73D0E-927F-4A29-801D-E4E051E2A95A}" destId="{795467B6-ACD5-4AE4-8B27-FF446D79B986}" srcOrd="2" destOrd="0" parTransId="{75803441-5131-4CF7-9050-FB89915200C7}" sibTransId="{F15E62E3-44A2-4F96-A625-7F4E9BBB2110}"/>
    <dgm:cxn modelId="{324A0908-5CD0-4E82-8A99-46F4B40F19EB}" srcId="{16F73D0E-927F-4A29-801D-E4E051E2A95A}" destId="{127F7B92-BA81-4CA1-AA84-F04C7BB6F295}" srcOrd="0" destOrd="0" parTransId="{F8EF28B8-37EB-4BF5-8083-335D80808263}" sibTransId="{16ABF926-8126-4B96-9B25-BA3F44BC2F21}"/>
    <dgm:cxn modelId="{85AA578F-38F4-4BB9-A62D-9006B45464B2}" srcId="{16F73D0E-927F-4A29-801D-E4E051E2A95A}" destId="{B900FF10-1738-4D3D-BD6F-E151B000ED04}" srcOrd="3" destOrd="0" parTransId="{23E7D8BD-370D-4865-85B2-48E14592E808}" sibTransId="{C4DD4DA2-D65D-4881-9503-FCD3CA1752D3}"/>
    <dgm:cxn modelId="{15516DD4-8074-40DF-AAE1-773253A387C3}" type="presOf" srcId="{F15E62E3-44A2-4F96-A625-7F4E9BBB2110}" destId="{056C50EC-8C3F-4B33-83D0-8ACDDCED3210}" srcOrd="0" destOrd="0" presId="urn:microsoft.com/office/officeart/2005/8/layout/cycle2"/>
    <dgm:cxn modelId="{01FEDB22-1499-49C7-9319-A81FF35D91DC}" type="presOf" srcId="{127F7B92-BA81-4CA1-AA84-F04C7BB6F295}" destId="{FBC06985-C47F-4A6F-826D-C2EC51F3F9EF}" srcOrd="0" destOrd="0" presId="urn:microsoft.com/office/officeart/2005/8/layout/cycle2"/>
    <dgm:cxn modelId="{AA97830B-902A-4186-9420-D62D5EA4B3C8}" type="presOf" srcId="{54483676-FAFD-4B62-BBE9-5E61C930440A}" destId="{A7F97DD2-A826-4974-9836-84EE2C8A7744}" srcOrd="1" destOrd="0" presId="urn:microsoft.com/office/officeart/2005/8/layout/cycle2"/>
    <dgm:cxn modelId="{8CD3D522-22DF-4AA1-8DC9-440E5C245109}" type="presOf" srcId="{16ABF926-8126-4B96-9B25-BA3F44BC2F21}" destId="{B30BD467-6E0E-42F6-9DAB-90FF8A748420}" srcOrd="1" destOrd="0" presId="urn:microsoft.com/office/officeart/2005/8/layout/cycle2"/>
    <dgm:cxn modelId="{6B4FB067-E114-4DF3-8BB5-0666ED51BF5E}" type="presOf" srcId="{F15E62E3-44A2-4F96-A625-7F4E9BBB2110}" destId="{43E69CED-DF27-4AE9-96DA-DEB72E1C3DCD}" srcOrd="1" destOrd="0" presId="urn:microsoft.com/office/officeart/2005/8/layout/cycle2"/>
    <dgm:cxn modelId="{3415F35A-C309-48E1-A20C-B53049514DCF}" type="presOf" srcId="{C4DD4DA2-D65D-4881-9503-FCD3CA1752D3}" destId="{E5B5681F-B678-4D33-A343-1CD54A400A4E}" srcOrd="1" destOrd="0" presId="urn:microsoft.com/office/officeart/2005/8/layout/cycle2"/>
    <dgm:cxn modelId="{DA30C79E-62DC-492A-AA46-BAF0F03E4BE2}" type="presOf" srcId="{72877ACD-E38F-460F-9EB6-71A6AA82F8A6}" destId="{CC511CB6-B40A-4FD4-B460-D504D40F7F0A}" srcOrd="0" destOrd="0" presId="urn:microsoft.com/office/officeart/2005/8/layout/cycle2"/>
    <dgm:cxn modelId="{8AE60AA9-B81B-4BF1-AB50-3AB0925C424B}" type="presOf" srcId="{54483676-FAFD-4B62-BBE9-5E61C930440A}" destId="{991B3646-A940-4350-AA58-7A7B1930988F}" srcOrd="0" destOrd="0" presId="urn:microsoft.com/office/officeart/2005/8/layout/cycle2"/>
    <dgm:cxn modelId="{0C7A27ED-314C-4D97-87B6-3091D4C67CE9}" srcId="{16F73D0E-927F-4A29-801D-E4E051E2A95A}" destId="{92B1E74A-A059-473B-A419-E5400FBF8281}" srcOrd="5" destOrd="0" parTransId="{9CBC5C78-432F-428B-A2F4-16969F5D03FC}" sibTransId="{6351E649-DB55-4E71-AAA2-385911566A07}"/>
    <dgm:cxn modelId="{366CFBE7-09B7-4B93-81C9-2FB779E07195}" type="presOf" srcId="{B900FF10-1738-4D3D-BD6F-E151B000ED04}" destId="{E0CF2668-2E4B-45F7-85A8-F840BC6CDE7C}" srcOrd="0" destOrd="0" presId="urn:microsoft.com/office/officeart/2005/8/layout/cycle2"/>
    <dgm:cxn modelId="{16B7F5A2-EEBF-477E-AC2E-ED807583FFEB}" type="presParOf" srcId="{D908D4B9-4167-4B0A-AEAD-37C37C23001F}" destId="{FBC06985-C47F-4A6F-826D-C2EC51F3F9EF}" srcOrd="0" destOrd="0" presId="urn:microsoft.com/office/officeart/2005/8/layout/cycle2"/>
    <dgm:cxn modelId="{02CE1E89-A82A-4AAF-AF3C-C57E58A2BBE4}" type="presParOf" srcId="{D908D4B9-4167-4B0A-AEAD-37C37C23001F}" destId="{445A7F4E-72B7-4E8C-B45C-393D9823D942}" srcOrd="1" destOrd="0" presId="urn:microsoft.com/office/officeart/2005/8/layout/cycle2"/>
    <dgm:cxn modelId="{230B5362-85B9-4B86-9854-C7B9DDA28269}" type="presParOf" srcId="{445A7F4E-72B7-4E8C-B45C-393D9823D942}" destId="{B30BD467-6E0E-42F6-9DAB-90FF8A748420}" srcOrd="0" destOrd="0" presId="urn:microsoft.com/office/officeart/2005/8/layout/cycle2"/>
    <dgm:cxn modelId="{5256DB39-B071-4994-8023-1A2CC47CFE39}" type="presParOf" srcId="{D908D4B9-4167-4B0A-AEAD-37C37C23001F}" destId="{3BF5C22D-0585-4027-9DAB-6A602D85C104}" srcOrd="2" destOrd="0" presId="urn:microsoft.com/office/officeart/2005/8/layout/cycle2"/>
    <dgm:cxn modelId="{C6D0F3D0-3C45-4F1B-9E8C-4FF8225B9384}" type="presParOf" srcId="{D908D4B9-4167-4B0A-AEAD-37C37C23001F}" destId="{688F7BF3-7FFD-4410-80B0-7700C06CFB2A}" srcOrd="3" destOrd="0" presId="urn:microsoft.com/office/officeart/2005/8/layout/cycle2"/>
    <dgm:cxn modelId="{AEFB2D91-2E9D-4DA5-BC37-4418D36B9EF8}" type="presParOf" srcId="{688F7BF3-7FFD-4410-80B0-7700C06CFB2A}" destId="{C584B741-51A6-4BB4-B2A1-C51470D71BBE}" srcOrd="0" destOrd="0" presId="urn:microsoft.com/office/officeart/2005/8/layout/cycle2"/>
    <dgm:cxn modelId="{0F690FDB-2B2E-46DD-8B9C-746F2075F807}" type="presParOf" srcId="{D908D4B9-4167-4B0A-AEAD-37C37C23001F}" destId="{F1128165-2136-41B6-8117-FACBDB6B4617}" srcOrd="4" destOrd="0" presId="urn:microsoft.com/office/officeart/2005/8/layout/cycle2"/>
    <dgm:cxn modelId="{045B4F58-2CB8-4B12-B0B4-406C6BBAC2DD}" type="presParOf" srcId="{D908D4B9-4167-4B0A-AEAD-37C37C23001F}" destId="{056C50EC-8C3F-4B33-83D0-8ACDDCED3210}" srcOrd="5" destOrd="0" presId="urn:microsoft.com/office/officeart/2005/8/layout/cycle2"/>
    <dgm:cxn modelId="{40F67152-1332-4B3F-A0D0-34D29F08F6F2}" type="presParOf" srcId="{056C50EC-8C3F-4B33-83D0-8ACDDCED3210}" destId="{43E69CED-DF27-4AE9-96DA-DEB72E1C3DCD}" srcOrd="0" destOrd="0" presId="urn:microsoft.com/office/officeart/2005/8/layout/cycle2"/>
    <dgm:cxn modelId="{1659A50E-0C35-42F1-BC56-368C5AFB0AB7}" type="presParOf" srcId="{D908D4B9-4167-4B0A-AEAD-37C37C23001F}" destId="{E0CF2668-2E4B-45F7-85A8-F840BC6CDE7C}" srcOrd="6" destOrd="0" presId="urn:microsoft.com/office/officeart/2005/8/layout/cycle2"/>
    <dgm:cxn modelId="{49BC0493-FD5B-4BF7-BBC3-1F5E67456071}" type="presParOf" srcId="{D908D4B9-4167-4B0A-AEAD-37C37C23001F}" destId="{7ED45B8B-2444-4C8F-A819-B38A812B62F8}" srcOrd="7" destOrd="0" presId="urn:microsoft.com/office/officeart/2005/8/layout/cycle2"/>
    <dgm:cxn modelId="{FCEA4D9F-831F-457D-90A4-F045F5BAB149}" type="presParOf" srcId="{7ED45B8B-2444-4C8F-A819-B38A812B62F8}" destId="{E5B5681F-B678-4D33-A343-1CD54A400A4E}" srcOrd="0" destOrd="0" presId="urn:microsoft.com/office/officeart/2005/8/layout/cycle2"/>
    <dgm:cxn modelId="{328FC368-C948-4E14-B78B-E6CF67899D95}" type="presParOf" srcId="{D908D4B9-4167-4B0A-AEAD-37C37C23001F}" destId="{CC511CB6-B40A-4FD4-B460-D504D40F7F0A}" srcOrd="8" destOrd="0" presId="urn:microsoft.com/office/officeart/2005/8/layout/cycle2"/>
    <dgm:cxn modelId="{D7314F24-E095-4743-9933-E409606D4866}" type="presParOf" srcId="{D908D4B9-4167-4B0A-AEAD-37C37C23001F}" destId="{991B3646-A940-4350-AA58-7A7B1930988F}" srcOrd="9" destOrd="0" presId="urn:microsoft.com/office/officeart/2005/8/layout/cycle2"/>
    <dgm:cxn modelId="{5386D493-40FB-4C94-9B45-986BB9564CE0}" type="presParOf" srcId="{991B3646-A940-4350-AA58-7A7B1930988F}" destId="{A7F97DD2-A826-4974-9836-84EE2C8A7744}" srcOrd="0" destOrd="0" presId="urn:microsoft.com/office/officeart/2005/8/layout/cycle2"/>
    <dgm:cxn modelId="{84B6BB1A-D277-41D0-A699-133F4209D85A}" type="presParOf" srcId="{D908D4B9-4167-4B0A-AEAD-37C37C23001F}" destId="{8145FFA0-1615-4C17-AAC7-6BE40A331B7A}" srcOrd="10" destOrd="0" presId="urn:microsoft.com/office/officeart/2005/8/layout/cycle2"/>
    <dgm:cxn modelId="{6EB69C57-02CC-4F93-BC2A-CC3F23A533FD}" type="presParOf" srcId="{D908D4B9-4167-4B0A-AEAD-37C37C23001F}" destId="{80F14090-B023-4197-8ED3-671842D56DE2}" srcOrd="11" destOrd="0" presId="urn:microsoft.com/office/officeart/2005/8/layout/cycle2"/>
    <dgm:cxn modelId="{FAC62AE7-9073-4F25-BA96-5AD963CE55B6}" type="presParOf" srcId="{80F14090-B023-4197-8ED3-671842D56DE2}" destId="{AC45D49C-F0FB-4CCD-9874-CD701A0E4285}" srcOrd="0" destOrd="0" presId="urn:microsoft.com/office/officeart/2005/8/layout/cycle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BC06985-C47F-4A6F-826D-C2EC51F3F9EF}">
      <dsp:nvSpPr>
        <dsp:cNvPr id="0" name=""/>
        <dsp:cNvSpPr/>
      </dsp:nvSpPr>
      <dsp:spPr>
        <a:xfrm>
          <a:off x="3059541" y="50925"/>
          <a:ext cx="2319370" cy="1410045"/>
        </a:xfrm>
        <a:prstGeom prst="ellipse">
          <a:avLst/>
        </a:prstGeom>
        <a:solidFill>
          <a:schemeClr val="tx2">
            <a:lumMod val="20000"/>
            <a:lumOff val="8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b="1" kern="1200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ЦЕЛИ</a:t>
          </a:r>
          <a:endParaRPr lang="ru-RU" sz="2000" b="1" kern="1200" dirty="0">
            <a:solidFill>
              <a:srgbClr val="7030A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399205" y="257421"/>
        <a:ext cx="1640042" cy="997053"/>
      </dsp:txXfrm>
    </dsp:sp>
    <dsp:sp modelId="{445A7F4E-72B7-4E8C-B45C-393D9823D942}">
      <dsp:nvSpPr>
        <dsp:cNvPr id="0" name=""/>
        <dsp:cNvSpPr/>
      </dsp:nvSpPr>
      <dsp:spPr>
        <a:xfrm rot="1435704">
          <a:off x="5223326" y="1007992"/>
          <a:ext cx="20029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5225908" y="1090984"/>
        <a:ext cx="140206" cy="285534"/>
      </dsp:txXfrm>
    </dsp:sp>
    <dsp:sp modelId="{3BF5C22D-0585-4027-9DAB-6A602D85C104}">
      <dsp:nvSpPr>
        <dsp:cNvPr id="0" name=""/>
        <dsp:cNvSpPr/>
      </dsp:nvSpPr>
      <dsp:spPr>
        <a:xfrm>
          <a:off x="5104865" y="1125992"/>
          <a:ext cx="2828975" cy="1301190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ПОКАЗАТЕЛИ, МЕТОДЫ СБОРА ИНФОРМАЦИИ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5519159" y="1316547"/>
        <a:ext cx="2000387" cy="920080"/>
      </dsp:txXfrm>
    </dsp:sp>
    <dsp:sp modelId="{688F7BF3-7FFD-4410-80B0-7700C06CFB2A}">
      <dsp:nvSpPr>
        <dsp:cNvPr id="0" name=""/>
        <dsp:cNvSpPr/>
      </dsp:nvSpPr>
      <dsp:spPr>
        <a:xfrm rot="5264136">
          <a:off x="6404434" y="2466374"/>
          <a:ext cx="30320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6448118" y="2516107"/>
        <a:ext cx="212243" cy="285534"/>
      </dsp:txXfrm>
    </dsp:sp>
    <dsp:sp modelId="{F1128165-2136-41B6-8117-FACBDB6B4617}">
      <dsp:nvSpPr>
        <dsp:cNvPr id="0" name=""/>
        <dsp:cNvSpPr/>
      </dsp:nvSpPr>
      <dsp:spPr>
        <a:xfrm>
          <a:off x="5162554" y="2998608"/>
          <a:ext cx="2861674" cy="1300781"/>
        </a:xfrm>
        <a:prstGeom prst="ellipse">
          <a:avLst/>
        </a:prstGeom>
        <a:solidFill>
          <a:schemeClr val="accent4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МОНИТОРИНГ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5581636" y="3189103"/>
        <a:ext cx="2023510" cy="919791"/>
      </dsp:txXfrm>
    </dsp:sp>
    <dsp:sp modelId="{056C50EC-8C3F-4B33-83D0-8ACDDCED3210}">
      <dsp:nvSpPr>
        <dsp:cNvPr id="0" name=""/>
        <dsp:cNvSpPr/>
      </dsp:nvSpPr>
      <dsp:spPr>
        <a:xfrm rot="9087017">
          <a:off x="5302872" y="4035342"/>
          <a:ext cx="28619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5383510" y="4110003"/>
        <a:ext cx="200336" cy="285534"/>
      </dsp:txXfrm>
    </dsp:sp>
    <dsp:sp modelId="{E0CF2668-2E4B-45F7-85A8-F840BC6CDE7C}">
      <dsp:nvSpPr>
        <dsp:cNvPr id="0" name=""/>
        <dsp:cNvSpPr/>
      </dsp:nvSpPr>
      <dsp:spPr>
        <a:xfrm>
          <a:off x="2741669" y="4232227"/>
          <a:ext cx="2967921" cy="1410045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АНАЛИЗ. АДРЕСНЫЕ РЕКОМЕНДА</a:t>
          </a:r>
          <a:r>
            <a:rPr lang="ru-RU" sz="1600" b="1" kern="1200" dirty="0" smtClean="0"/>
            <a:t>ЦИИ</a:t>
          </a:r>
          <a:endParaRPr lang="ru-RU" sz="1600" b="1" kern="1200" dirty="0"/>
        </a:p>
      </dsp:txBody>
      <dsp:txXfrm>
        <a:off x="3176311" y="4438723"/>
        <a:ext cx="2098637" cy="997053"/>
      </dsp:txXfrm>
    </dsp:sp>
    <dsp:sp modelId="{7ED45B8B-2444-4C8F-A819-B38A812B62F8}">
      <dsp:nvSpPr>
        <dsp:cNvPr id="0" name=""/>
        <dsp:cNvSpPr/>
      </dsp:nvSpPr>
      <dsp:spPr>
        <a:xfrm rot="12280780">
          <a:off x="2673946" y="4069971"/>
          <a:ext cx="364267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2778235" y="4187964"/>
        <a:ext cx="254987" cy="285534"/>
      </dsp:txXfrm>
    </dsp:sp>
    <dsp:sp modelId="{CC511CB6-B40A-4FD4-B460-D504D40F7F0A}">
      <dsp:nvSpPr>
        <dsp:cNvPr id="0" name=""/>
        <dsp:cNvSpPr/>
      </dsp:nvSpPr>
      <dsp:spPr>
        <a:xfrm>
          <a:off x="0" y="3075262"/>
          <a:ext cx="3047701" cy="1240939"/>
        </a:xfrm>
        <a:prstGeom prst="ellipse">
          <a:avLst/>
        </a:prstGeom>
        <a:solidFill>
          <a:schemeClr val="accent4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МЕРЫ. УПРАВЛЕНЧЕСКИЕ РЕШЕНИЯ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446325" y="3256993"/>
        <a:ext cx="2155051" cy="877477"/>
      </dsp:txXfrm>
    </dsp:sp>
    <dsp:sp modelId="{991B3646-A940-4350-AA58-7A7B1930988F}">
      <dsp:nvSpPr>
        <dsp:cNvPr id="0" name=""/>
        <dsp:cNvSpPr/>
      </dsp:nvSpPr>
      <dsp:spPr>
        <a:xfrm rot="16167125">
          <a:off x="1341803" y="2520559"/>
          <a:ext cx="346168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1394225" y="2667660"/>
        <a:ext cx="242318" cy="285534"/>
      </dsp:txXfrm>
    </dsp:sp>
    <dsp:sp modelId="{8145FFA0-1615-4C17-AAC7-6BE40A331B7A}">
      <dsp:nvSpPr>
        <dsp:cNvPr id="0" name=""/>
        <dsp:cNvSpPr/>
      </dsp:nvSpPr>
      <dsp:spPr>
        <a:xfrm>
          <a:off x="48201" y="1131032"/>
          <a:ext cx="2914593" cy="1291122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АНАЛИЗ ЭФФЕКТИВНОСТИ ПРИНЯТЫХ МЕР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475033" y="1320112"/>
        <a:ext cx="2060929" cy="912962"/>
      </dsp:txXfrm>
    </dsp:sp>
    <dsp:sp modelId="{80F14090-B023-4197-8ED3-671842D56DE2}">
      <dsp:nvSpPr>
        <dsp:cNvPr id="0" name=""/>
        <dsp:cNvSpPr/>
      </dsp:nvSpPr>
      <dsp:spPr>
        <a:xfrm rot="20363309">
          <a:off x="2740883" y="1008355"/>
          <a:ext cx="349151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2744235" y="1121970"/>
        <a:ext cx="244406" cy="28553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2">
  <dgm:title val=""/>
  <dgm:desc val=""/>
  <dgm:catLst>
    <dgm:cat type="cycle" pri="1000"/>
    <dgm:cat type="convert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op="equ" fact="0.25"/>
      <dgm:constr type="sibSp" refType="w" refFor="ch" refPtType="node" fact="0.5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  <dgm:choose name="Name9">
        <dgm:if name="Name10" axis="par ch" ptType="doc node" func="cnt" op="gt" val="1">
          <dgm:forEach name="sibTransForEach" axis="followSib" ptType="sibTrans" hideLastTrans="0" cnt="1">
            <dgm:layoutNode name="sibTrans">
              <dgm:choose name="Name11">
                <dgm:if name="Name12" axis="par ch" ptType="doc node" func="cnt" op="lt" val="3">
                  <dgm:alg type="conn">
                    <dgm:param type="begPts" val="radial"/>
                    <dgm:param type="endPts" val="radial"/>
                  </dgm:alg>
                </dgm:if>
                <dgm:else name="Name13">
                  <dgm:alg type="conn">
                    <dgm:param type="begPts" val="auto"/>
                    <dgm:param type="endPts" val="auto"/>
                  </dgm:alg>
                </dgm:else>
              </dgm:choose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1.35"/>
                <dgm:constr type="connDist"/>
                <dgm:constr type="w" for="ch" refType="connDist" fact="0.45"/>
                <dgm:constr type="h" for="ch" refType="h"/>
              </dgm:constrLst>
              <dgm:ruleLst/>
              <dgm:layoutNode name="connectorText">
                <dgm:alg type="tx">
                  <dgm:param type="autoTxRot" val="grav"/>
                </dgm:alg>
                <dgm:shape xmlns:r="http://schemas.openxmlformats.org/officeDocument/2006/relationships" type="conn" r:blip="" hideGeom="1">
                  <dgm:adjLst/>
                </dgm:shape>
                <dgm:presOf axis="self"/>
                <dgm:constrLst>
                  <dgm:constr type="lMarg"/>
                  <dgm:constr type="rMarg"/>
                  <dgm:constr type="tMarg"/>
                  <dgm:constr type="bMarg"/>
                </dgm:constrLst>
                <dgm:ruleLst>
                  <dgm:rule type="primFontSz" val="5" fact="NaN" max="NaN"/>
                </dgm:ruleLst>
              </dgm:layoutNode>
            </dgm:layoutNode>
          </dgm:forEach>
        </dgm:if>
        <dgm:else name="Name14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4F4F25B5-ADD4-40C9-9EE7-A98B9F15CCFF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 dirty="0" smtClean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719FE74F-8CC7-48A6-9470-7C0CA68D824F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Text Placeholder 2"/>
          <p:cNvSpPr>
            <a:spLocks noGrp="1"/>
          </p:cNvSpPr>
          <p:nvPr>
            <p:ph type="body" idx="3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Text Placeholder 2"/>
          <p:cNvSpPr>
            <a:spLocks noGrp="1"/>
          </p:cNvSpPr>
          <p:nvPr>
            <p:ph type="body" idx="3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65737-5FE2-40DD-9016-35F4482A8841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3A4EF2-9562-42A9-80AA-6BBAD179E64D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8369778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17685B-AD69-42E3-BDF1-63529C70FC58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2EDB4A-F244-40D0-AAFA-3DF9E414F309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2155191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05B47E-E372-427D-93D5-D4A5EC174BEE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AE5484-BEFC-4ED5-9027-FCB75887B718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31834575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E09264-208F-44D5-842B-9110F0979182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DBFCB6-82A8-43DF-87F2-F7C163446933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06061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E140D9-B923-4833-8A30-31DB549D33F6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3E26A2-A102-4218-8992-822B5DBF22BF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60450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0BA3EB-AA09-4584-A735-BA79C8EAE74B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09E785-3EB8-43B6-A0F4-8F65593A89EE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263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E2998-3B34-4BBA-B5F2-0BAF0DAF1ECF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5A0907-B9F8-4E5D-9B48-E80A87BA9F42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468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9361CA5-C958-423E-B9BE-6EDC350B4651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55ABC0-3CD9-4D06-B3D4-59D0550C0249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2422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169698-BD64-40DA-B70F-5E8EEED22ABB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56769B1-3467-4B06-9999-219C8FB08C31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88234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519AD6-C5C7-4E3B-A702-C4F1FC020C56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C8B87C-59B8-4909-9DCF-D328E7FB4777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840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0C0DC0-1BB3-43C4-A88E-32D60E442D85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6F50FCD-D7C5-4358-8767-EBCC899AB55B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72989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1E6504-B72C-46AC-86AF-FDFF7AE8CB77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052631-0F6E-4DDE-8CAA-4C57F783DE41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23108280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EAF79A-5A97-49BB-AA29-0223BD991A13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D54B575-5ACD-43BF-9FB2-A0CF619425CB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71933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C78A220-7865-4C45-ADF3-3012AAC4402A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A0284DC-03C1-4238-9238-1654F7F54735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6781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4E7822C-8B3F-429E-9711-BF8E3352F448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ADE91B-58CF-4D5B-88A8-882DFEF35536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3486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17FEE-1D8A-41EA-9C37-0DFDBEB8AE4E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6844AE-2C86-4E18-B43B-C28B638C94EB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10978622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056FFB-30EE-486D-8A5E-F4DB35096C7C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BD3494A-338E-4A35-94FB-CBFE04DC1F33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16049580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85606C-F7CF-4895-A7B7-D736521BF45A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076F0-B93E-4C8E-B277-76728853B4B7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20276006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277CA-FB47-4B0A-B3A7-C0FF010A13AE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DA67D7-6BFA-4790-8007-CF01E059FA08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36012167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0BAE9-004F-4BAA-AE72-44830F39BEF2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0A1E3-BB94-4610-A63F-A499D4C2C1B4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16547623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8644E-89C8-4BC3-86B4-803B41FC32EA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4C00B-4ED9-48D4-941F-CCE5CD1B2C3F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1291514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DAB018-B703-4F40-BF15-2DFAC95B0425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4BEB8C-EB12-4538-9BFE-171497346BAA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  <p:extLst>
      <p:ext uri="{BB962C8B-B14F-4D97-AF65-F5344CB8AC3E}">
        <p14:creationId xmlns:p14="http://schemas.microsoft.com/office/powerpoint/2010/main" val="12218092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05D7ABD-9A12-4625-8260-341E0AEF32CD}" type="datetimeFigureOut">
              <a:rPr lang="ru-RU"/>
              <a:pPr>
                <a:defRPr/>
              </a:pPr>
              <a:t>04.10.2023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F92AA1DC-1C6A-4AB8-9E5E-2143B5E7AB4A}" type="slidenum">
              <a:rPr lang="ru-RU" altLang="ru-RU"/>
              <a:pPr/>
              <a:t>‹#›</a:t>
            </a:fld>
            <a:endParaRPr lang="ru-RU" alt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73A6667-FD99-4B3A-B51B-6C2ABDC77A2E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04.10.2023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9D8CF5-7BDB-4B8B-BA9D-80E83D8D1E27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603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/>
          <p:cNvSpPr>
            <a:spLocks noChangeArrowheads="1"/>
          </p:cNvSpPr>
          <p:nvPr/>
        </p:nvSpPr>
        <p:spPr bwMode="auto">
          <a:xfrm>
            <a:off x="0" y="1714500"/>
            <a:ext cx="9144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Методические рекомендации по организации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образовательной деятельности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учителей и учащихся в проекте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«</a:t>
            </a:r>
            <a:r>
              <a:rPr kumimoji="0" lang="ru-RU" altLang="ru-RU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ПРОдвижение</a:t>
            </a:r>
            <a:r>
              <a:rPr kumimoji="0" lang="ru-RU" altLang="ru-RU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»</a:t>
            </a:r>
          </a:p>
        </p:txBody>
      </p:sp>
      <p:sp>
        <p:nvSpPr>
          <p:cNvPr id="2051" name="Rectangle 2"/>
          <p:cNvSpPr>
            <a:spLocks noChangeArrowheads="1"/>
          </p:cNvSpPr>
          <p:nvPr/>
        </p:nvSpPr>
        <p:spPr bwMode="auto">
          <a:xfrm>
            <a:off x="1285875" y="234950"/>
            <a:ext cx="652621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МИНИСТЕРСТВО ОБРАЗОВАНИЯ И НАУКИ ЧЕЧЕНСКОЙ РЕСПУБЛИКИ</a:t>
            </a:r>
            <a:endParaRPr kumimoji="0" lang="ru-RU" altLang="ru-RU" sz="7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ГОСУДАРСТВЕННОЕ БЮДЖЕТНОЕ УЧРЕЖДЕНИЕ</a:t>
            </a:r>
            <a:endParaRPr kumimoji="0" lang="ru-RU" altLang="ru-RU" sz="7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ДОПОЛНИТЕЛЬНОГО ПРОФЕССИОНАЛЬНОГО ОБРАЗОВАНИЯ</a:t>
            </a:r>
            <a:b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</a:b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«ИНСТИТУТ РАЗВИТИЯ ОБРАЗОВАНИЯ ЧЕЧЕНСКОЙ РЕСПУБЛИКИ»</a:t>
            </a:r>
            <a:endParaRPr kumimoji="0" lang="ru-RU" altLang="ru-RU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</p:txBody>
      </p:sp>
      <p:sp>
        <p:nvSpPr>
          <p:cNvPr id="2052" name="TextBox 5"/>
          <p:cNvSpPr txBox="1">
            <a:spLocks noChangeArrowheads="1"/>
          </p:cNvSpPr>
          <p:nvPr/>
        </p:nvSpPr>
        <p:spPr bwMode="auto">
          <a:xfrm>
            <a:off x="3286125" y="5929313"/>
            <a:ext cx="3429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Грозный,2023</a:t>
            </a:r>
          </a:p>
        </p:txBody>
      </p:sp>
      <p:pic>
        <p:nvPicPr>
          <p:cNvPr id="2053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15888"/>
            <a:ext cx="1503567" cy="799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115888"/>
            <a:ext cx="1168400" cy="108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96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816472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88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324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02920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166426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балл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426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Всего баллов по классу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 по классу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214313"/>
          <a:ext cx="8786816" cy="5121265"/>
        </p:xfrm>
        <a:graphic>
          <a:graphicData uri="http://schemas.openxmlformats.org/drawingml/2006/table">
            <a:tbl>
              <a:tblPr/>
              <a:tblGrid>
                <a:gridCol w="1643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4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98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13386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426773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% выполнения по </a:t>
                      </a: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кл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24915" name="TextBox 2"/>
          <p:cNvSpPr txBox="1">
            <a:spLocks noChangeArrowheads="1"/>
          </p:cNvSpPr>
          <p:nvPr/>
        </p:nvSpPr>
        <p:spPr bwMode="auto">
          <a:xfrm>
            <a:off x="0" y="5473700"/>
            <a:ext cx="9001125" cy="160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dirty="0"/>
              <a:t>Шаг 1. Записываем максимальный балл за задание. Например, задание 1К1 – 4 балла.</a:t>
            </a:r>
          </a:p>
          <a:p>
            <a:pPr eaLnBrk="1" hangingPunct="1"/>
            <a:r>
              <a:rPr lang="ru-RU" altLang="ru-RU" sz="1400" dirty="0"/>
              <a:t>Шаг 2. Подсчитываем простую арифметическую сумму баллов за задание. Задание 1К1 – 21 балл.</a:t>
            </a:r>
          </a:p>
          <a:p>
            <a:pPr eaLnBrk="1" hangingPunct="1"/>
            <a:r>
              <a:rPr lang="ru-RU" altLang="ru-RU" sz="1400" dirty="0"/>
              <a:t>Шаг 3. Умножая максимальный балл за задание на количество учеников в классе, получаем </a:t>
            </a:r>
            <a:r>
              <a:rPr lang="en-US" altLang="ru-RU" sz="1400" dirty="0"/>
              <a:t>max </a:t>
            </a:r>
            <a:r>
              <a:rPr lang="ru-RU" altLang="ru-RU" sz="1400" dirty="0"/>
              <a:t>балл  выполнения данного задания в классе. Например, максимальный балл за задание 1К1 – 4 балла. Всего уч-ся в классе – 18. 18</a:t>
            </a:r>
            <a:r>
              <a:rPr lang="en-US" altLang="ru-RU" sz="1400" dirty="0"/>
              <a:t>x</a:t>
            </a:r>
            <a:r>
              <a:rPr lang="ru-RU" altLang="ru-RU" sz="1400" dirty="0"/>
              <a:t>4=72.</a:t>
            </a:r>
          </a:p>
          <a:p>
            <a:pPr eaLnBrk="1" hangingPunct="1"/>
            <a:r>
              <a:rPr lang="ru-RU" altLang="ru-RU" sz="1400" dirty="0"/>
              <a:t> Шаг 4. Находим долю набранных </a:t>
            </a:r>
            <a:r>
              <a:rPr lang="ru-RU" altLang="ru-RU" sz="1400" dirty="0" smtClean="0"/>
              <a:t>учащимися баллов (21 балл) </a:t>
            </a:r>
            <a:r>
              <a:rPr lang="ru-RU" altLang="ru-RU" sz="1400" dirty="0"/>
              <a:t>от </a:t>
            </a:r>
            <a:r>
              <a:rPr lang="ru-RU" altLang="ru-RU" sz="1400" dirty="0" smtClean="0"/>
              <a:t>максимально возможных </a:t>
            </a:r>
            <a:r>
              <a:rPr lang="ru-RU" altLang="ru-RU" sz="1400" dirty="0"/>
              <a:t>72 баллов. (21 : 72)</a:t>
            </a:r>
            <a:r>
              <a:rPr lang="en-US" altLang="ru-RU" sz="1400" dirty="0"/>
              <a:t>x</a:t>
            </a:r>
            <a:r>
              <a:rPr lang="ru-RU" altLang="ru-RU" sz="1400" dirty="0"/>
              <a:t>100%=29%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2214563" y="4786313"/>
            <a:ext cx="571500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21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2214563" y="0"/>
            <a:ext cx="571500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72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2143125" y="357188"/>
            <a:ext cx="785813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ru-RU" sz="1400" b="1" dirty="0"/>
              <a:t>4 балла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142875" y="4357688"/>
            <a:ext cx="357188" cy="3571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200" b="1" dirty="0"/>
              <a:t>18</a:t>
            </a:r>
          </a:p>
        </p:txBody>
      </p:sp>
      <p:cxnSp>
        <p:nvCxnSpPr>
          <p:cNvPr id="10" name="Прямая со стрелкой 9"/>
          <p:cNvCxnSpPr/>
          <p:nvPr/>
        </p:nvCxnSpPr>
        <p:spPr>
          <a:xfrm rot="5400000">
            <a:off x="-392906" y="1678781"/>
            <a:ext cx="3714750" cy="178593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2" name="Выгнутая влево стрелка 11"/>
          <p:cNvSpPr/>
          <p:nvPr/>
        </p:nvSpPr>
        <p:spPr>
          <a:xfrm rot="10800000">
            <a:off x="2928938" y="0"/>
            <a:ext cx="714375" cy="5000625"/>
          </a:xfrm>
          <a:prstGeom prst="curvedRightArrow">
            <a:avLst>
              <a:gd name="adj1" fmla="val 25000"/>
              <a:gd name="adj2" fmla="val 50000"/>
              <a:gd name="adj3" fmla="val 2176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3786188" y="2071688"/>
            <a:ext cx="1928812" cy="10715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Доля 21 балла от максимальных 72 баллов???</a:t>
            </a:r>
          </a:p>
        </p:txBody>
      </p:sp>
      <p:sp>
        <p:nvSpPr>
          <p:cNvPr id="14" name="Стрелка вправо 13"/>
          <p:cNvSpPr/>
          <p:nvPr/>
        </p:nvSpPr>
        <p:spPr>
          <a:xfrm>
            <a:off x="5786438" y="2357438"/>
            <a:ext cx="1071562" cy="35718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5" name="Прямоугольник 14"/>
          <p:cNvSpPr/>
          <p:nvPr/>
        </p:nvSpPr>
        <p:spPr>
          <a:xfrm>
            <a:off x="6929438" y="2071688"/>
            <a:ext cx="1928812" cy="10715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72 балла –    100%</a:t>
            </a:r>
          </a:p>
          <a:p>
            <a:pPr algn="ctr">
              <a:defRPr/>
            </a:pPr>
            <a:r>
              <a:rPr lang="ru-RU" dirty="0"/>
              <a:t>21 балл –     </a:t>
            </a:r>
            <a:r>
              <a:rPr lang="en-US" dirty="0"/>
              <a:t>x</a:t>
            </a:r>
            <a:r>
              <a:rPr lang="ru-RU" dirty="0"/>
              <a:t>%</a:t>
            </a:r>
          </a:p>
        </p:txBody>
      </p:sp>
      <p:sp>
        <p:nvSpPr>
          <p:cNvPr id="16" name="Крест 15"/>
          <p:cNvSpPr/>
          <p:nvPr/>
        </p:nvSpPr>
        <p:spPr>
          <a:xfrm rot="2651478">
            <a:off x="7883525" y="2379663"/>
            <a:ext cx="455613" cy="461962"/>
          </a:xfrm>
          <a:prstGeom prst="plus">
            <a:avLst>
              <a:gd name="adj" fmla="val 42823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7" name="Прямоугольник 16"/>
          <p:cNvSpPr/>
          <p:nvPr/>
        </p:nvSpPr>
        <p:spPr>
          <a:xfrm>
            <a:off x="7286625" y="3786188"/>
            <a:ext cx="1285875" cy="5000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X</a:t>
            </a:r>
            <a:r>
              <a:rPr lang="ru-RU" dirty="0"/>
              <a:t>= 29% </a:t>
            </a:r>
          </a:p>
        </p:txBody>
      </p:sp>
      <p:sp>
        <p:nvSpPr>
          <p:cNvPr id="18" name="Стрелка вниз 17"/>
          <p:cNvSpPr/>
          <p:nvPr/>
        </p:nvSpPr>
        <p:spPr>
          <a:xfrm>
            <a:off x="7858125" y="3214688"/>
            <a:ext cx="285750" cy="5000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" name="Прямоугольник 18"/>
          <p:cNvSpPr/>
          <p:nvPr/>
        </p:nvSpPr>
        <p:spPr>
          <a:xfrm>
            <a:off x="2286000" y="5143500"/>
            <a:ext cx="571500" cy="285750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29%</a:t>
            </a:r>
          </a:p>
        </p:txBody>
      </p:sp>
      <p:cxnSp>
        <p:nvCxnSpPr>
          <p:cNvPr id="23" name="Прямая со стрелкой 22"/>
          <p:cNvCxnSpPr/>
          <p:nvPr/>
        </p:nvCxnSpPr>
        <p:spPr>
          <a:xfrm rot="10800000" flipV="1">
            <a:off x="2928938" y="4357688"/>
            <a:ext cx="5214937" cy="92868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>
            <a:stCxn id="8" idx="0"/>
          </p:cNvCxnSpPr>
          <p:nvPr/>
        </p:nvCxnSpPr>
        <p:spPr>
          <a:xfrm rot="5400000" flipH="1" flipV="1">
            <a:off x="-839788" y="1374776"/>
            <a:ext cx="4143375" cy="182245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4931" name="Прямоугольник 19"/>
          <p:cNvSpPr>
            <a:spLocks noChangeArrowheads="1"/>
          </p:cNvSpPr>
          <p:nvPr/>
        </p:nvSpPr>
        <p:spPr bwMode="auto">
          <a:xfrm>
            <a:off x="4357688" y="0"/>
            <a:ext cx="4572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по Карте учебных достижений класса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1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5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8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9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0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6" grpId="1" animBg="1"/>
      <p:bldP spid="7" grpId="0" animBg="1"/>
      <p:bldP spid="7" grpId="1" animBg="1"/>
      <p:bldP spid="8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sz="4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Практический семинар</a:t>
            </a:r>
            <a:endParaRPr lang="ru-RU" sz="4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28650" y="1722720"/>
            <a:ext cx="7886700" cy="4351338"/>
          </a:xfrm>
        </p:spPr>
        <p:txBody>
          <a:bodyPr/>
          <a:lstStyle/>
          <a:p>
            <a:pPr marL="0" indent="0" algn="ctr">
              <a:lnSpc>
                <a:spcPct val="107000"/>
              </a:lnSpc>
              <a:spcAft>
                <a:spcPts val="800"/>
              </a:spcAft>
              <a:buNone/>
            </a:pPr>
            <a:r>
              <a:rPr lang="ru-RU" sz="24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3600" b="1" i="1" dirty="0" smtClean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«Особенности</a:t>
            </a:r>
            <a:r>
              <a:rPr lang="ru-RU" sz="3600" b="1" i="1" dirty="0" smtClean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3600" b="1" i="1" dirty="0" smtClean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проблемного анализа результатов</a:t>
            </a:r>
          </a:p>
          <a:p>
            <a:pPr marL="0" indent="0" algn="ctr">
              <a:lnSpc>
                <a:spcPct val="107000"/>
              </a:lnSpc>
              <a:spcAft>
                <a:spcPts val="800"/>
              </a:spcAft>
              <a:buNone/>
            </a:pPr>
            <a:r>
              <a:rPr lang="ru-RU" sz="3600" b="1" i="1" dirty="0" smtClean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Всероссийских проверочных работ и</a:t>
            </a:r>
            <a:r>
              <a:rPr lang="ru-RU" sz="3600" b="1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3600" b="1" i="1" dirty="0" smtClean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коррекционная работа с учетом</a:t>
            </a:r>
            <a:r>
              <a:rPr lang="ru-RU" sz="3600" b="1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3600" b="1" i="1" dirty="0" smtClean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выявленных дефицитов» 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56200" y="67194"/>
            <a:ext cx="1170533" cy="1085182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04" y="102823"/>
            <a:ext cx="1499746" cy="79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96997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4"/>
          <p:cNvSpPr>
            <a:spLocks noChangeArrowheads="1"/>
          </p:cNvSpPr>
          <p:nvPr/>
        </p:nvSpPr>
        <p:spPr bwMode="auto">
          <a:xfrm>
            <a:off x="214313" y="3214688"/>
            <a:ext cx="428625" cy="214312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214313" y="2714625"/>
            <a:ext cx="428625" cy="214313"/>
          </a:xfrm>
          <a:prstGeom prst="rect">
            <a:avLst/>
          </a:prstGeom>
          <a:solidFill>
            <a:srgbClr val="92D05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6" name="Rectangle 2"/>
          <p:cNvSpPr>
            <a:spLocks noChangeArrowheads="1"/>
          </p:cNvSpPr>
          <p:nvPr/>
        </p:nvSpPr>
        <p:spPr bwMode="auto">
          <a:xfrm>
            <a:off x="214313" y="2214563"/>
            <a:ext cx="428625" cy="214312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7" name="Rectangle 1"/>
          <p:cNvSpPr>
            <a:spLocks noChangeArrowheads="1"/>
          </p:cNvSpPr>
          <p:nvPr/>
        </p:nvSpPr>
        <p:spPr bwMode="auto">
          <a:xfrm>
            <a:off x="214313" y="1714500"/>
            <a:ext cx="428625" cy="214313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8" name="Rectangle 5"/>
          <p:cNvSpPr>
            <a:spLocks noChangeArrowheads="1"/>
          </p:cNvSpPr>
          <p:nvPr/>
        </p:nvSpPr>
        <p:spPr bwMode="auto">
          <a:xfrm>
            <a:off x="571500" y="1071563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Задания повышенного уровня будут помечены * и написаны курсивом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79" name="Rectangle 6"/>
          <p:cNvSpPr>
            <a:spLocks noChangeArrowheads="1"/>
          </p:cNvSpPr>
          <p:nvPr/>
        </p:nvSpPr>
        <p:spPr bwMode="auto">
          <a:xfrm>
            <a:off x="571500" y="3143250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высокий уровень (81% - 100%).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0" name="Rectangle 7"/>
          <p:cNvSpPr>
            <a:spLocks noChangeArrowheads="1"/>
          </p:cNvSpPr>
          <p:nvPr/>
        </p:nvSpPr>
        <p:spPr bwMode="auto">
          <a:xfrm>
            <a:off x="571500" y="2643188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повышенный уровень (66% - 80%),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1" name="Rectangle 8"/>
          <p:cNvSpPr>
            <a:spLocks noChangeArrowheads="1"/>
          </p:cNvSpPr>
          <p:nvPr/>
        </p:nvSpPr>
        <p:spPr bwMode="auto">
          <a:xfrm>
            <a:off x="571500" y="2143125"/>
            <a:ext cx="8715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базовый уровень (50% - 65%),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2" name="Rectangle 9"/>
          <p:cNvSpPr>
            <a:spLocks noChangeArrowheads="1"/>
          </p:cNvSpPr>
          <p:nvPr/>
        </p:nvSpPr>
        <p:spPr bwMode="auto">
          <a:xfrm>
            <a:off x="571500" y="1643063"/>
            <a:ext cx="8572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ниже базового уровня (ниже 50%),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3" name="TextBox 10"/>
          <p:cNvSpPr txBox="1">
            <a:spLocks noChangeArrowheads="1"/>
          </p:cNvSpPr>
          <p:nvPr/>
        </p:nvSpPr>
        <p:spPr bwMode="auto">
          <a:xfrm>
            <a:off x="285750" y="214313"/>
            <a:ext cx="864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 и цвета, используемые в ходе анализа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4419" name="Прямоугольник 2"/>
          <p:cNvSpPr>
            <a:spLocks noChangeArrowheads="1"/>
          </p:cNvSpPr>
          <p:nvPr/>
        </p:nvSpPr>
        <p:spPr bwMode="auto">
          <a:xfrm>
            <a:off x="0" y="0"/>
            <a:ext cx="914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«Горизонтальный» анализ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карте достижений класса выявляет дефициты обучающихся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357188" y="1571625"/>
          <a:ext cx="8143875" cy="4416552"/>
        </p:xfrm>
        <a:graphic>
          <a:graphicData uri="http://schemas.openxmlformats.org/drawingml/2006/table">
            <a:tbl>
              <a:tblPr/>
              <a:tblGrid>
                <a:gridCol w="1946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38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9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3091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Группа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детей в группе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результатам ВПР)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Номера заданий, вызвавших затруднения (</a:t>
                      </a: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заданий – 21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8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группа – группа риска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 задание:</a:t>
                      </a: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1К1,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1К3, 2К1, 2К2, 2К3, 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4(2),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5(2),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6(1), 6(2),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7(1), 7(2), 8, 9, 10, 11, 12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63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группа – группа прорыва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заданий: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1К3,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2К1, 2К2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2К3,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6(1), 6(2),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09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группа – группа тьюторов 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заданий: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2К1, 2К2</a:t>
                      </a:r>
                      <a:r>
                        <a:rPr kumimoji="0" lang="ru-RU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09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группа – группа тьюторов 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4848" name="Прямоугольник 2"/>
          <p:cNvSpPr>
            <a:spLocks noChangeArrowheads="1"/>
          </p:cNvSpPr>
          <p:nvPr/>
        </p:nvSpPr>
        <p:spPr bwMode="auto">
          <a:xfrm>
            <a:off x="0" y="214313"/>
            <a:ext cx="914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Распределение обучающихся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 на условные группы по результатам «горизонтального» анализа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6467" name="TextBox 2"/>
          <p:cNvSpPr txBox="1">
            <a:spLocks noChangeArrowheads="1"/>
          </p:cNvSpPr>
          <p:nvPr/>
        </p:nvSpPr>
        <p:spPr bwMode="auto">
          <a:xfrm>
            <a:off x="214313" y="0"/>
            <a:ext cx="89296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базового уровня должно справиться не менее 80% детей в классе!</a:t>
            </a:r>
          </a:p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повышенного уровня могут справиться не менее 50% детей в классе!</a:t>
            </a:r>
          </a:p>
          <a:p>
            <a:pPr eaLnBrk="1" hangingPunct="1"/>
            <a:endParaRPr lang="ru-RU" altLang="ru-RU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Admin\Desktop\Вебинар по ВПР\IMG-20201216-WA004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51"/>
          <a:stretch>
            <a:fillRect/>
          </a:stretch>
        </p:blipFill>
        <p:spPr bwMode="auto">
          <a:xfrm>
            <a:off x="-223838" y="0"/>
            <a:ext cx="93678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428625" y="4643438"/>
            <a:ext cx="1285875" cy="13573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Школа 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357188" y="4143375"/>
            <a:ext cx="1285875" cy="4286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Район </a:t>
            </a:r>
          </a:p>
        </p:txBody>
      </p:sp>
      <p:sp>
        <p:nvSpPr>
          <p:cNvPr id="5" name="Дуга 4"/>
          <p:cNvSpPr/>
          <p:nvPr/>
        </p:nvSpPr>
        <p:spPr>
          <a:xfrm rot="21307487">
            <a:off x="2808288" y="3754438"/>
            <a:ext cx="5748337" cy="760412"/>
          </a:xfrm>
          <a:prstGeom prst="arc">
            <a:avLst>
              <a:gd name="adj1" fmla="val 16041493"/>
              <a:gd name="adj2" fmla="val 14755252"/>
            </a:avLst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8515" name="TextBox 2"/>
          <p:cNvSpPr txBox="1">
            <a:spLocks noChangeArrowheads="1"/>
          </p:cNvSpPr>
          <p:nvPr/>
        </p:nvSpPr>
        <p:spPr bwMode="auto">
          <a:xfrm>
            <a:off x="214313" y="6215063"/>
            <a:ext cx="89296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базового уровня должно справиться не менее 80% детей в классе!</a:t>
            </a:r>
          </a:p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повышенного уровня могут справиться не менее 50% детей в классе!</a:t>
            </a:r>
          </a:p>
          <a:p>
            <a:pPr eaLnBrk="1" hangingPunct="1"/>
            <a:endParaRPr lang="ru-RU" altLang="ru-RU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0563" name="Прямоугольник 4"/>
          <p:cNvSpPr>
            <a:spLocks noChangeArrowheads="1"/>
          </p:cNvSpPr>
          <p:nvPr/>
        </p:nvSpPr>
        <p:spPr bwMode="auto">
          <a:xfrm>
            <a:off x="0" y="0"/>
            <a:ext cx="914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«Вертикальный» анализ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карте достижений класса выявляет дефициты учителей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1587" name="TextBox 4"/>
          <p:cNvSpPr txBox="1">
            <a:spLocks noChangeArrowheads="1"/>
          </p:cNvSpPr>
          <p:nvPr/>
        </p:nvSpPr>
        <p:spPr bwMode="auto">
          <a:xfrm>
            <a:off x="642938" y="0"/>
            <a:ext cx="81438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Общий вид Карты достижений класса,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которому проведены «горизонтальный» и «вертикальный» анализы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14313" y="0"/>
          <a:ext cx="8715375" cy="7513320"/>
        </p:xfrm>
        <a:graphic>
          <a:graphicData uri="http://schemas.openxmlformats.org/drawingml/2006/table">
            <a:tbl>
              <a:tblPr/>
              <a:tblGrid>
                <a:gridCol w="50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938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14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№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Контролируемые </a:t>
                      </a:r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умения </a:t>
                      </a:r>
                      <a:r>
                        <a:rPr lang="ru-RU" sz="1700" b="1" i="0" u="none" strike="noStrike" baseline="0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(</a:t>
                      </a:r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ДЕФИЦИТЫ)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%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1K1.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редактировать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тексты (переписать текст, раскрывая скобки)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овладение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основными нормами литературного языка: орфографическими (вставить </a:t>
                      </a:r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   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пропущенные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буквы)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овладение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основными нормами литературного языка: пунктуационными </a:t>
                      </a:r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(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соблюдение знаков препинания)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фонетический разбор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морфемный анализ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морфологический анализ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2K4.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синтаксический анализ словосочетания или предложения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п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роводить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орфоэпический анализ слова, определять место ударного слога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4.1.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самостоятельные части речи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служебные части речи и междометия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rgbClr val="000000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составить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схему, модель предложения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chemeClr val="bg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6.2.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объяснение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расстановки знаков препинания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rgbClr val="000000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объяснение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расстановки знаков препинания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определить главную мысль текста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9.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поиск и выделение информации в явно заданном виде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определить тип речи в предложениях 2-4 текста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лексический анализ слова в тексте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лексические средства выразительности: найти антоним к слову в тексте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Прямоугольник 3"/>
          <p:cNvSpPr>
            <a:spLocks noChangeArrowheads="1"/>
          </p:cNvSpPr>
          <p:nvPr/>
        </p:nvSpPr>
        <p:spPr bwMode="auto">
          <a:xfrm>
            <a:off x="0" y="0"/>
            <a:ext cx="9144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14350" indent="-5143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8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Анализ результатов ВПР</a:t>
            </a:r>
            <a:endParaRPr lang="ru-RU" altLang="ru-RU" sz="2600" b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1000125"/>
          <a:ext cx="9001124" cy="3454489"/>
        </p:xfrm>
        <a:graphic>
          <a:graphicData uri="http://schemas.openxmlformats.org/drawingml/2006/table">
            <a:tbl>
              <a:tblPr/>
              <a:tblGrid>
                <a:gridCol w="1714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36459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Параллели 4-х классов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Задания, в % выполнения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0D0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45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Ср. %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Учитель1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r>
                        <a:rPr lang="ru-RU" sz="1400" b="0" i="0" u="none" strike="noStrike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,42</a:t>
                      </a:r>
                      <a:endParaRPr lang="ru-RU" sz="1400" b="0" i="0" u="none" strike="noStrike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  <a:r>
                        <a:rPr lang="ru-RU" sz="1400" b="0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  <a:endParaRPr lang="ru-RU" sz="1400" b="0" i="0" u="none" strike="noStrike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59,97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Учитель2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49,54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Учитель3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60,00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-92075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Учитель4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56,63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Учитель5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5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41,67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Учитель6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57,75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85335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средний процент выполнения заданий по параллелям классов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56,92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70,21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83,48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81,87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86,73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17,64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29,68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50,35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52,04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48,99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18,91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54,26</a:t>
                      </a:r>
                      <a:endParaRPr lang="ru-RU" sz="1400" b="1" i="0" u="none" strike="noStrike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43184" name="TextBox 4"/>
          <p:cNvSpPr txBox="1">
            <a:spLocks noChangeArrowheads="1"/>
          </p:cNvSpPr>
          <p:nvPr/>
        </p:nvSpPr>
        <p:spPr bwMode="auto">
          <a:xfrm>
            <a:off x="0" y="-71438"/>
            <a:ext cx="9144000" cy="1016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завуча по дефицитам учителей</a:t>
            </a:r>
          </a:p>
          <a:p>
            <a:pPr algn="ctr" eaLnBrk="1" hangingPunct="1"/>
            <a:endParaRPr lang="ru-RU" altLang="ru-RU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i="1">
                <a:latin typeface="Times New Roman" panose="02020603050405020304" pitchFamily="18" charset="0"/>
                <a:cs typeface="Times New Roman" panose="02020603050405020304" pitchFamily="18" charset="0"/>
              </a:rPr>
              <a:t>(пример)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625" y="642938"/>
          <a:ext cx="8429623" cy="4311655"/>
        </p:xfrm>
        <a:graphic>
          <a:graphicData uri="http://schemas.openxmlformats.org/drawingml/2006/table">
            <a:tbl>
              <a:tblPr/>
              <a:tblGrid>
                <a:gridCol w="109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90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59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043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865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4169" name="Прямоугольник 4"/>
          <p:cNvSpPr>
            <a:spLocks noChangeArrowheads="1"/>
          </p:cNvSpPr>
          <p:nvPr/>
        </p:nvSpPr>
        <p:spPr bwMode="auto">
          <a:xfrm>
            <a:off x="357188" y="5857875"/>
            <a:ext cx="87868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000750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215063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429375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Таблица №6. 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625" y="642938"/>
          <a:ext cx="8429623" cy="4311655"/>
        </p:xfrm>
        <a:graphic>
          <a:graphicData uri="http://schemas.openxmlformats.org/drawingml/2006/table">
            <a:tbl>
              <a:tblPr/>
              <a:tblGrid>
                <a:gridCol w="109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90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59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043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865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5193" name="Прямоугольник 4"/>
          <p:cNvSpPr>
            <a:spLocks noChangeArrowheads="1"/>
          </p:cNvSpPr>
          <p:nvPr/>
        </p:nvSpPr>
        <p:spPr bwMode="auto">
          <a:xfrm>
            <a:off x="357188" y="5857875"/>
            <a:ext cx="87868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000750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215063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429375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Таблица №6. 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596" y="642918"/>
          <a:ext cx="8572560" cy="5459004"/>
        </p:xfrm>
        <a:graphic>
          <a:graphicData uri="http://schemas.openxmlformats.org/drawingml/2006/table">
            <a:tbl>
              <a:tblPr/>
              <a:tblGrid>
                <a:gridCol w="11171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58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62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Средний % выполнения заданий ВПР в классе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8321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учителей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6084" name="Прямоугольник 4"/>
          <p:cNvSpPr>
            <a:spLocks noChangeArrowheads="1"/>
          </p:cNvSpPr>
          <p:nvPr/>
        </p:nvSpPr>
        <p:spPr bwMode="auto">
          <a:xfrm>
            <a:off x="357188" y="6027738"/>
            <a:ext cx="87868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143625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357938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572250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783330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55976" y="1294809"/>
            <a:ext cx="4392488" cy="5431429"/>
          </a:xfrm>
          <a:prstGeom prst="rect">
            <a:avLst/>
          </a:prstGeom>
        </p:spPr>
      </p:pic>
      <p:sp>
        <p:nvSpPr>
          <p:cNvPr id="3" name="Заголовок 2"/>
          <p:cNvSpPr>
            <a:spLocks noGrp="1"/>
          </p:cNvSpPr>
          <p:nvPr>
            <p:ph type="ctrTitle"/>
          </p:nvPr>
        </p:nvSpPr>
        <p:spPr>
          <a:xfrm>
            <a:off x="4456519" y="474949"/>
            <a:ext cx="4191402" cy="307988"/>
          </a:xfrm>
        </p:spPr>
        <p:txBody>
          <a:bodyPr/>
          <a:lstStyle/>
          <a:p>
            <a:r>
              <a:rPr lang="ru-RU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Результаты диагностики 3-х классов 20</a:t>
            </a:r>
            <a:r>
              <a:rPr lang="ru-RU" sz="2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r>
              <a:rPr lang="ru-RU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</a:t>
            </a:r>
            <a:endParaRPr lang="ru-RU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одзаголовок 3"/>
          <p:cNvSpPr>
            <a:spLocks noGrp="1"/>
          </p:cNvSpPr>
          <p:nvPr>
            <p:ph type="subTitle" idx="1"/>
          </p:nvPr>
        </p:nvSpPr>
        <p:spPr>
          <a:xfrm>
            <a:off x="-249635" y="486650"/>
            <a:ext cx="4644008" cy="556108"/>
          </a:xfrm>
        </p:spPr>
        <p:txBody>
          <a:bodyPr/>
          <a:lstStyle/>
          <a:p>
            <a:r>
              <a:rPr lang="ru-RU" sz="2400" b="1" dirty="0">
                <a:solidFill>
                  <a:srgbClr val="002060"/>
                </a:solidFill>
              </a:rPr>
              <a:t>Результаты диагностики 3-х классов </a:t>
            </a:r>
            <a:r>
              <a:rPr lang="ru-RU" sz="2400" b="1" dirty="0" smtClean="0">
                <a:solidFill>
                  <a:srgbClr val="002060"/>
                </a:solidFill>
              </a:rPr>
              <a:t>20</a:t>
            </a:r>
            <a:r>
              <a:rPr lang="ru-RU" sz="2400" b="1" dirty="0" smtClean="0">
                <a:solidFill>
                  <a:srgbClr val="C00000"/>
                </a:solidFill>
              </a:rPr>
              <a:t>20</a:t>
            </a:r>
            <a:r>
              <a:rPr lang="ru-RU" sz="2400" b="1" dirty="0" smtClean="0">
                <a:solidFill>
                  <a:srgbClr val="002060"/>
                </a:solidFill>
              </a:rPr>
              <a:t>г</a:t>
            </a:r>
            <a:endParaRPr lang="ru-RU" sz="2400" b="1" dirty="0">
              <a:solidFill>
                <a:srgbClr val="002060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04" y="1294809"/>
            <a:ext cx="4286869" cy="5506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907519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6252107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8765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812319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0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360696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9138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1"/>
          <p:cNvSpPr>
            <a:spLocks noChangeArrowheads="1"/>
          </p:cNvSpPr>
          <p:nvPr/>
        </p:nvSpPr>
        <p:spPr bwMode="auto">
          <a:xfrm>
            <a:off x="2286000" y="0"/>
            <a:ext cx="3714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Выводы</a:t>
            </a:r>
            <a:endParaRPr lang="ru-RU" altLang="ru-RU" sz="2400"/>
          </a:p>
        </p:txBody>
      </p:sp>
      <p:sp>
        <p:nvSpPr>
          <p:cNvPr id="50179" name="Прямоугольник 2"/>
          <p:cNvSpPr>
            <a:spLocks noChangeArrowheads="1"/>
          </p:cNvSpPr>
          <p:nvPr/>
        </p:nvSpPr>
        <p:spPr bwMode="auto">
          <a:xfrm>
            <a:off x="0" y="500063"/>
            <a:ext cx="91440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В выводах </a:t>
            </a:r>
            <a:r>
              <a:rPr lang="ru-RU" altLang="ru-RU" sz="2400" i="1">
                <a:latin typeface="Times New Roman" panose="02020603050405020304" pitchFamily="18" charset="0"/>
                <a:cs typeface="Times New Roman" panose="02020603050405020304" pitchFamily="18" charset="0"/>
              </a:rPr>
              <a:t>следует </a:t>
            </a:r>
            <a:r>
              <a:rPr lang="ru-RU" altLang="ru-RU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определить дефициты учителей </a:t>
            </a:r>
            <a:r>
              <a:rPr lang="ru-RU" altLang="ru-RU" sz="2400" i="1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дефицитов детей по конкретным умениям. </a:t>
            </a:r>
          </a:p>
        </p:txBody>
      </p:sp>
      <p:sp>
        <p:nvSpPr>
          <p:cNvPr id="50180" name="Rectangle 2"/>
          <p:cNvSpPr>
            <a:spLocks noChangeArrowheads="1"/>
          </p:cNvSpPr>
          <p:nvPr/>
        </p:nvSpPr>
        <p:spPr bwMode="auto">
          <a:xfrm>
            <a:off x="0" y="1357313"/>
            <a:ext cx="91440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Направления повышения квалификации в соответствии с выявленными предметно-методическими дефицитами учителей </a:t>
            </a:r>
            <a:endParaRPr lang="ru-RU" altLang="ru-RU" sz="2000"/>
          </a:p>
          <a:p>
            <a:pPr algn="ctr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4-х классов по предмету «Русский язык»</a:t>
            </a:r>
            <a:endParaRPr lang="ru-RU" altLang="ru-RU" sz="200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156594"/>
              </p:ext>
            </p:extLst>
          </p:nvPr>
        </p:nvGraphicFramePr>
        <p:xfrm>
          <a:off x="0" y="2500313"/>
          <a:ext cx="8858250" cy="4087812"/>
        </p:xfrm>
        <a:graphic>
          <a:graphicData uri="http://schemas.openxmlformats.org/drawingml/2006/table">
            <a:tbl>
              <a:tblPr/>
              <a:tblGrid>
                <a:gridCol w="7143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43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573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310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 в соответствии с несформированными умениями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учителя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Рекомендуемое место ПК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65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классифицировать согласные звуки. – ТЕМА: «Классификация согласных звуков»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А. А.А,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Б.Б.Б,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В.В.В.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ИРО ЧР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04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распознавать основную мысль текста.- ТЕМА: «Определение темы и главной</a:t>
                      </a:r>
                    </a:p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мысли текста»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Г.Г.Г.,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Э.Э.Э.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ММС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304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составлять план прочитанного текста. - ТЕМА: «Деление текста на смысловые части, составление плана текста»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Б.Б.Б.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распознавать значение слова. – ТЕМА: «Определение значения слова по тексту»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А.А.А.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Самостоятельно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5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1"/>
          <p:cNvSpPr>
            <a:spLocks noChangeArrowheads="1"/>
          </p:cNvSpPr>
          <p:nvPr/>
        </p:nvSpPr>
        <p:spPr bwMode="auto">
          <a:xfrm>
            <a:off x="2286000" y="0"/>
            <a:ext cx="3714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</a:t>
            </a:r>
            <a:endParaRPr lang="ru-RU" altLang="ru-RU" sz="2400"/>
          </a:p>
        </p:txBody>
      </p:sp>
      <p:sp>
        <p:nvSpPr>
          <p:cNvPr id="51203" name="Rectangle 2"/>
          <p:cNvSpPr>
            <a:spLocks noChangeArrowheads="1"/>
          </p:cNvSpPr>
          <p:nvPr/>
        </p:nvSpPr>
        <p:spPr bwMode="auto">
          <a:xfrm>
            <a:off x="0" y="428625"/>
            <a:ext cx="91440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200"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Направления повышения квалификации в соответствии с выявленными предметно-методическими дефицитами учителей </a:t>
            </a:r>
            <a:endParaRPr lang="ru-RU" altLang="ru-RU" sz="2200"/>
          </a:p>
          <a:p>
            <a:pPr algn="ctr"/>
            <a:r>
              <a:rPr lang="ru-RU" altLang="ru-RU" sz="2200">
                <a:latin typeface="Times New Roman" panose="02020603050405020304" pitchFamily="18" charset="0"/>
                <a:cs typeface="Times New Roman" panose="02020603050405020304" pitchFamily="18" charset="0"/>
              </a:rPr>
              <a:t> 6-х классов по предмету «Русский язык»</a:t>
            </a:r>
            <a:endParaRPr lang="ru-RU" altLang="ru-RU" sz="220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357188" y="1571625"/>
          <a:ext cx="8501062" cy="5609844"/>
        </p:xfrm>
        <a:graphic>
          <a:graphicData uri="http://schemas.openxmlformats.org/drawingml/2006/table">
            <a:tbl>
              <a:tblPr/>
              <a:tblGrid>
                <a:gridCol w="12144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7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87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63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и %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 в соответствии с несформированными умениями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учителя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88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1K1.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(29%)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Совершенствование видов речевой деятельности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(чтения, письма): редактировать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тексты (переписать </a:t>
                      </a:r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текст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, раскрывая скобки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)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Calibri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5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1K2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(43%)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Методика формирования основных норм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литературного языка: </a:t>
                      </a:r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орфографических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(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вставить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пропущенные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буквы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)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</a:p>
                    <a:p>
                      <a:pPr algn="ctr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2K1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(28%)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Методика проведения фонетического разбора 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2K2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(17%)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орфемный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2K3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(46%)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Морфологический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2K4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-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(17%)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Синтаксический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словосочетания или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предложения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5888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6.1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(44%)</a:t>
                      </a:r>
                    </a:p>
                    <a:p>
                      <a:pPr algn="ctr" fontAlgn="b"/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+mn-lt"/>
                      </a:endParaRPr>
                    </a:p>
                    <a:p>
                      <a:pPr algn="ctr" fontAlgn="b"/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+mn-lt"/>
                      </a:endParaRPr>
                    </a:p>
                    <a:p>
                      <a:pPr algn="ctr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Анализ различных видов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предложений…, расставлять в них знаки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препинания</a:t>
                      </a:r>
                    </a:p>
                    <a:p>
                      <a:pPr algn="l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58888">
                <a:tc vMerge="1">
                  <a:txBody>
                    <a:bodyPr/>
                    <a:lstStyle/>
                    <a:p>
                      <a:pPr algn="l" fontAlgn="b"/>
                      <a:endParaRPr lang="ru-RU" sz="166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Расстановка знаков препинания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в различных видах словосочетаний и предложений</a:t>
                      </a:r>
                    </a:p>
                    <a:p>
                      <a:pPr algn="l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5925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6.2.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(28%)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Совершенствование видов речевой деятельности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при изучении темы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«Пунктуация»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Прямоугольник 4"/>
          <p:cNvSpPr>
            <a:spLocks noChangeArrowheads="1"/>
          </p:cNvSpPr>
          <p:nvPr/>
        </p:nvSpPr>
        <p:spPr bwMode="auto">
          <a:xfrm>
            <a:off x="214313" y="2071688"/>
            <a:ext cx="8501062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1. Для администрации школы:</a:t>
            </a:r>
          </a:p>
          <a:p>
            <a:pPr eaLnBrk="1" hangingPunct="1">
              <a:buFontTx/>
              <a:buAutoNum type="arabicPeriod"/>
            </a:pPr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  .....</a:t>
            </a:r>
          </a:p>
          <a:p>
            <a:pPr eaLnBrk="1" hangingPunct="1"/>
            <a:endParaRPr lang="ru-RU" altLang="ru-RU" sz="19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2.  </a:t>
            </a:r>
            <a:r>
              <a:rPr lang="ru-RU" altLang="ru-RU" sz="20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Для педагогов: </a:t>
            </a:r>
          </a:p>
          <a:p>
            <a:pPr eaLnBrk="1" hangingPunct="1">
              <a:buFontTx/>
              <a:buAutoNum type="arabicPeriod"/>
            </a:pPr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 ......</a:t>
            </a:r>
          </a:p>
          <a:p>
            <a:pPr eaLnBrk="1" hangingPunct="1"/>
            <a:endParaRPr lang="ru-RU" altLang="ru-RU" sz="19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3. Для обучающихся и их родителей (законных представителей):</a:t>
            </a:r>
          </a:p>
          <a:p>
            <a:pPr eaLnBrk="1" hangingPunct="1"/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......</a:t>
            </a:r>
          </a:p>
        </p:txBody>
      </p:sp>
      <p:sp>
        <p:nvSpPr>
          <p:cNvPr id="52227" name="Прямоугольник 4"/>
          <p:cNvSpPr>
            <a:spLocks noChangeArrowheads="1"/>
          </p:cNvSpPr>
          <p:nvPr/>
        </p:nvSpPr>
        <p:spPr bwMode="auto">
          <a:xfrm>
            <a:off x="285750" y="214313"/>
            <a:ext cx="81438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</a:t>
            </a:r>
            <a:b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ИСПОЛЬЗОВАНИЮ РЕЗУЛЬТАТОВ АНАЛИЗА ВПР ФОРМУЛИРУЮТСЯ ПО УРОВНЯМ:</a:t>
            </a:r>
            <a:endParaRPr lang="ru-RU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Прямоугольник 1"/>
          <p:cNvSpPr>
            <a:spLocks noChangeArrowheads="1"/>
          </p:cNvSpPr>
          <p:nvPr/>
        </p:nvSpPr>
        <p:spPr bwMode="auto">
          <a:xfrm>
            <a:off x="428625" y="357188"/>
            <a:ext cx="8429625" cy="501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ru-RU" sz="2400" b="1" dirty="0">
                <a:latin typeface="Times New Roman" pitchFamily="18" charset="0"/>
                <a:cs typeface="Times New Roman" pitchFamily="18" charset="0"/>
              </a:rPr>
              <a:t>По итогам ВПР</a:t>
            </a:r>
          </a:p>
          <a:p>
            <a:pPr>
              <a:defRPr/>
            </a:pPr>
            <a:endParaRPr lang="ru-RU" sz="2400" b="1" dirty="0"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• </a:t>
            </a:r>
            <a:r>
              <a:rPr lang="ru-RU" sz="2400" b="1" dirty="0">
                <a:latin typeface="Times New Roman" pitchFamily="18" charset="0"/>
                <a:cs typeface="Times New Roman" pitchFamily="18" charset="0"/>
              </a:rPr>
              <a:t>заместитель руководителя выявляет профессиональные дефициты учителей и обучающихся на основе анализа результатов ВПР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Готовит Педсовет по итогам анализа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Представляет для утверждения план мероприятий по работе с результатами анализа. </a:t>
            </a: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Определяет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график внутришкольного контроля на учебный год, утверждает систему </a:t>
            </a:r>
            <a:r>
              <a:rPr lang="ru-RU" sz="2400" dirty="0" err="1">
                <a:latin typeface="Times New Roman" pitchFamily="18" charset="0"/>
                <a:cs typeface="Times New Roman" pitchFamily="18" charset="0"/>
              </a:rPr>
              <a:t>взаимопосещений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педагогов;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Составляет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3-уровневый план-график повышения квалификации педагогов.</a:t>
            </a:r>
          </a:p>
          <a:p>
            <a:pPr marL="342900" indent="-342900">
              <a:buFontTx/>
              <a:buAutoNum type="arabicPeriod" startAt="5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Прямоугольник 3"/>
          <p:cNvSpPr>
            <a:spLocks noChangeArrowheads="1"/>
          </p:cNvSpPr>
          <p:nvPr/>
        </p:nvSpPr>
        <p:spPr bwMode="auto">
          <a:xfrm>
            <a:off x="357188" y="2071688"/>
            <a:ext cx="8501062" cy="2344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Анализ  состояния  учебных достижений по математике </a:t>
            </a:r>
          </a:p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</a:t>
            </a: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классов на </a:t>
            </a: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основе ВПР</a:t>
            </a:r>
            <a:endParaRPr lang="ru-RU" altLang="ru-RU" sz="4000" b="1" i="1" u="sng" dirty="0">
              <a:solidFill>
                <a:schemeClr val="tx2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285750" y="285750"/>
            <a:ext cx="84296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МЕТОДИЧЕСКАЯ РАБОТА </a:t>
            </a:r>
          </a:p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МАТЕРИАЛАМ АНАЛИЗА</a:t>
            </a:r>
          </a:p>
        </p:txBody>
      </p:sp>
      <p:sp>
        <p:nvSpPr>
          <p:cNvPr id="54276" name="TextBox 3"/>
          <p:cNvSpPr txBox="1">
            <a:spLocks noChangeArrowheads="1"/>
          </p:cNvSpPr>
          <p:nvPr/>
        </p:nvSpPr>
        <p:spPr bwMode="auto">
          <a:xfrm>
            <a:off x="785813" y="1428750"/>
            <a:ext cx="7786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>
                <a:latin typeface="Times New Roman" panose="02020603050405020304" pitchFamily="18" charset="0"/>
                <a:cs typeface="Times New Roman" panose="02020603050405020304" pitchFamily="18" charset="0"/>
              </a:rPr>
              <a:t>Из опыта школы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0" y="49213"/>
            <a:ext cx="9001125" cy="6383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 b="1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Деятельность по материалам анализа ВПР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 b="1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Повышение качества образования в начальной школе по математике, русскому языку, литературному чтению и окружающему миру.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1.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Анализ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результатов диагностики учебных достижений 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2.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Причины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низкого качества обученности обучающихся 2 – 4 классов.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3.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Цель и задачи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по ликвидации низкого уровня результатов.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4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. План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мероприятий по повышению качества обученности и предупреждению неудовлетворительных результатов на конец учебного ода.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5.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Контроль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за повышением качества обученности младших школьников</a:t>
            </a:r>
            <a:r>
              <a:rPr lang="ru-RU" altLang="ru-RU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ru-RU" sz="160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469900" y="166688"/>
            <a:ext cx="8216900" cy="415925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Математика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1" name="Объект 10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87628798"/>
              </p:ext>
            </p:extLst>
          </p:nvPr>
        </p:nvGraphicFramePr>
        <p:xfrm>
          <a:off x="334963" y="1114425"/>
          <a:ext cx="4156075" cy="44293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2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9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39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9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5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44745"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Класс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риска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прорыва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4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4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(высокий уровень)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3а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3б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3в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4а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4б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4в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4г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4д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18086"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3" name="Объект 12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89071614"/>
              </p:ext>
            </p:extLst>
          </p:nvPr>
        </p:nvGraphicFramePr>
        <p:xfrm>
          <a:off x="4722813" y="1060450"/>
          <a:ext cx="4421185" cy="434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Класс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риска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прорыва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2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2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 (высокий уровень)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3а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4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3б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3в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4а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4б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14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4в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4г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4д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39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91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42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398463" y="582613"/>
          <a:ext cx="8461375" cy="3714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82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79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Диагностика (декабрь)</a:t>
                      </a:r>
                      <a:endParaRPr lang="ru-RU" sz="1800" dirty="0"/>
                    </a:p>
                  </a:txBody>
                  <a:tcPr marL="68584" marR="68584"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</a:t>
                      </a:r>
                      <a:r>
                        <a:rPr lang="ru-RU" sz="1800" baseline="0" dirty="0" smtClean="0"/>
                        <a:t> полугодие </a:t>
                      </a:r>
                      <a:endParaRPr lang="ru-RU" sz="1800" dirty="0"/>
                    </a:p>
                  </a:txBody>
                  <a:tcPr marL="68584" marR="68584" marT="45798" marB="45798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Box 1"/>
          <p:cNvSpPr txBox="1">
            <a:spLocks noChangeArrowheads="1"/>
          </p:cNvSpPr>
          <p:nvPr/>
        </p:nvSpPr>
        <p:spPr bwMode="auto">
          <a:xfrm>
            <a:off x="285750" y="0"/>
            <a:ext cx="86439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СТРУКТУРА УПРАВЛЕНЧЕСКОГО ЦИКЛА</a:t>
            </a:r>
          </a:p>
        </p:txBody>
      </p: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13246693"/>
              </p:ext>
            </p:extLst>
          </p:nvPr>
        </p:nvGraphicFramePr>
        <p:xfrm>
          <a:off x="500034" y="785794"/>
          <a:ext cx="8358246" cy="56436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563563" y="0"/>
            <a:ext cx="8180387" cy="434975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lnSpc>
                <a:spcPct val="107000"/>
              </a:lnSpc>
              <a:spcAft>
                <a:spcPts val="0"/>
              </a:spcAft>
              <a:defRPr/>
            </a:pPr>
            <a:r>
              <a:rPr lang="ru-RU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План методической работы на </a:t>
            </a:r>
            <a:r>
              <a:rPr lang="en-US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II </a:t>
            </a:r>
            <a:r>
              <a:rPr lang="ru-RU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полугодие</a:t>
            </a:r>
            <a:endParaRPr lang="ru-RU" sz="2400" b="1" dirty="0">
              <a:solidFill>
                <a:schemeClr val="accent5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Объект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33620454"/>
              </p:ext>
            </p:extLst>
          </p:nvPr>
        </p:nvGraphicFramePr>
        <p:xfrm>
          <a:off x="223838" y="452438"/>
          <a:ext cx="8597900" cy="6510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335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34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09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658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Форма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работы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Сроки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Ответственный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453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Корректировка КТП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по предмету, по ВД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Декабрь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Л.А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701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Работа на уроке ( пятиминутки по дефициту, карточки)</a:t>
                      </a:r>
                      <a:endParaRPr lang="ru-RU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Учителя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нач. классов</a:t>
                      </a:r>
                      <a:endParaRPr lang="ru-RU" sz="1600" dirty="0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701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</a:t>
                      </a:r>
                      <a:r>
                        <a:rPr lang="ru-RU" sz="18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лан – сетка на неделю ( учитель + воспитатель)</a:t>
                      </a:r>
                      <a:endParaRPr lang="ru-RU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453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Обучающие семинары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 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Исаева М.И.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5229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Практические занятия (тренинги)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Через день по группам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Алиева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А.В.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Л.А.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Мастер – классы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Взаимопосещение</a:t>
                      </a: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уроков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 графику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Анализ урока по карте Н.Л. </a:t>
                      </a:r>
                      <a:r>
                        <a:rPr lang="ru-RU" sz="20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Галеевой</a:t>
                      </a: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5229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Открытые </a:t>
                      </a: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уроки (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опыт работы по западаниям)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Деловая игра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месяц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48655"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И</a:t>
                      </a: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ндивидуальный план повышения</a:t>
                      </a:r>
                    </a:p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профессионального уровня</a:t>
                      </a: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М.Н</a:t>
                      </a:r>
                      <a:endParaRPr lang="ru-RU" sz="1600" dirty="0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3200" y="217488"/>
            <a:ext cx="8369300" cy="50641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 – сетка на неделю </a:t>
            </a:r>
            <a:r>
              <a:rPr lang="ru-RU" sz="2000" b="1" dirty="0" smtClean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(11 – 16 февраля)</a:t>
            </a:r>
            <a:endParaRPr lang="ru-RU" sz="2000" b="1"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5" name="Объект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49640880"/>
              </p:ext>
            </p:extLst>
          </p:nvPr>
        </p:nvGraphicFramePr>
        <p:xfrm>
          <a:off x="201613" y="723900"/>
          <a:ext cx="8720138" cy="74072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60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0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07275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Понедельник .</a:t>
                      </a:r>
                      <a:r>
                        <a:rPr lang="ru-RU" sz="36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</a:t>
                      </a:r>
                      <a:r>
                        <a:rPr lang="ru-RU" sz="240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</a:t>
                      </a:r>
                      <a:r>
                        <a:rPr lang="ru-RU" sz="36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  <a:p>
                      <a:r>
                        <a:rPr lang="ru-RU" sz="1800" dirty="0" smtClean="0">
                          <a:solidFill>
                            <a:schemeClr val="accent5"/>
                          </a:solidFill>
                        </a:rPr>
                        <a:t>Первая половина дня:</a:t>
                      </a:r>
                    </a:p>
                    <a:p>
                      <a:r>
                        <a:rPr lang="ru-RU" sz="2400" b="1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Урок</a:t>
                      </a:r>
                      <a:r>
                        <a:rPr lang="ru-RU" sz="2400" b="1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русского языка</a:t>
                      </a:r>
                    </a:p>
                    <a:p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Тема по западанию 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(пятиминутка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).</a:t>
                      </a:r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Этап актуализации знаний. «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Звуки и буквы».</a:t>
                      </a:r>
                    </a:p>
                    <a:p>
                      <a:endParaRPr lang="ru-RU" sz="24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ru-RU" sz="2400" b="1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Урок математики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Тема по западанию (пятиминутка). Порядок выполнения </a:t>
                      </a:r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арифметических действий без скобок. </a:t>
                      </a:r>
                      <a:endParaRPr lang="ru-RU" sz="24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45724" marB="45724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4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Вторая половина дня. </a:t>
                      </a:r>
                    </a:p>
                    <a:p>
                      <a:pPr algn="ctr"/>
                      <a:r>
                        <a:rPr lang="ru-RU" sz="24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Русский язык </a:t>
                      </a:r>
                    </a:p>
                    <a:p>
                      <a:r>
                        <a:rPr lang="ru-RU" sz="18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1.Выполнение домашней работы.</a:t>
                      </a:r>
                    </a:p>
                    <a:p>
                      <a:r>
                        <a:rPr lang="ru-RU" sz="18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 Игровая деятельность с раздаточным</a:t>
                      </a:r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материалом.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Работа в паре , группами. Разделиться на группы: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«Гласные буквы»,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«Гласные звуки»,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«Согласные парные звонкие и глухие»,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согласные непарные звонкие»,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«Согласные непарные глухие»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пара « Ъ Ь»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Задание: каждая группа забирает свои буквы(приобрести кассу букв), изготовляют свои буквы ( если нет кассы букв);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Дают характеристику своим звукам, подбирают слова на эти буквы, выделяют их, составляют словосочетание, предложение, текст небольшой.</a:t>
                      </a:r>
                    </a:p>
                    <a:p>
                      <a:pPr algn="ctr"/>
                      <a:r>
                        <a:rPr lang="ru-RU" sz="1800" b="1" baseline="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Математика </a:t>
                      </a:r>
                    </a:p>
                    <a:p>
                      <a:pPr algn="ctr"/>
                      <a:r>
                        <a:rPr lang="ru-RU" sz="1800" b="1" baseline="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Карточки по решению числовых выражений без скобок</a:t>
                      </a:r>
                    </a:p>
                    <a:p>
                      <a:endParaRPr lang="ru-RU" sz="1800" dirty="0"/>
                    </a:p>
                  </a:txBody>
                  <a:tcPr marL="68580" marR="68580" marT="45724" marB="45724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Box 2"/>
          <p:cNvSpPr txBox="1">
            <a:spLocks noChangeArrowheads="1"/>
          </p:cNvSpPr>
          <p:nvPr/>
        </p:nvSpPr>
        <p:spPr bwMode="auto">
          <a:xfrm>
            <a:off x="428625" y="0"/>
            <a:ext cx="87153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</a:t>
            </a:r>
          </a:p>
          <a:p>
            <a:pPr algn="ctr" eaLnBrk="1" hangingPunct="1"/>
            <a:r>
              <a:rPr lang="ru-RU" alt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РЕЗУЛЬТАТОВ ВПР НА </a:t>
            </a:r>
          </a:p>
          <a:p>
            <a:pPr algn="ctr" eaLnBrk="1" hangingPunct="1"/>
            <a:r>
              <a:rPr lang="ru-RU" alt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УРОВНЕ МУНИЦИПАЛИТЕТА</a:t>
            </a:r>
          </a:p>
        </p:txBody>
      </p:sp>
      <p:graphicFrame>
        <p:nvGraphicFramePr>
          <p:cNvPr id="4" name="Диаграмма 3"/>
          <p:cNvGraphicFramePr/>
          <p:nvPr/>
        </p:nvGraphicFramePr>
        <p:xfrm>
          <a:off x="142844" y="1214422"/>
          <a:ext cx="8786873" cy="4857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"/>
          <p:cNvSpPr>
            <a:spLocks noChangeArrowheads="1"/>
          </p:cNvSpPr>
          <p:nvPr/>
        </p:nvSpPr>
        <p:spPr bwMode="auto">
          <a:xfrm>
            <a:off x="0" y="0"/>
            <a:ext cx="914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Сравнительный анализ </a:t>
            </a:r>
          </a:p>
          <a:p>
            <a:pPr algn="ctr" eaLnBrk="1" hangingPunct="1"/>
            <a:r>
              <a:rPr lang="ru-RU" alt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проблемных зон и дефицитов обучающихся 6-ых классов Школы 1 и Школы 2</a:t>
            </a:r>
            <a:endParaRPr lang="ru-RU" altLang="ru-RU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14313" y="714375"/>
          <a:ext cx="8715375" cy="58521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3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9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68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7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15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00"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КЭС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Контролируемые умения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№ задания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% выполнения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3501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rgbClr val="002060"/>
                          </a:solidFill>
                        </a:rPr>
                        <a:t>Школа 1</a:t>
                      </a:r>
                      <a:endParaRPr lang="ru-RU" sz="1800" dirty="0">
                        <a:solidFill>
                          <a:srgbClr val="002060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rgbClr val="C00000"/>
                          </a:solidFill>
                        </a:rPr>
                        <a:t>Школа 2</a:t>
                      </a:r>
                      <a:endParaRPr lang="ru-RU" sz="1800" dirty="0">
                        <a:solidFill>
                          <a:srgbClr val="C00000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0011">
                <a:tc rowSpan="3">
                  <a:txBody>
                    <a:bodyPr/>
                    <a:lstStyle/>
                    <a:p>
                      <a:r>
                        <a:rPr lang="ru-RU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Соблюдение основных языковых норм</a:t>
                      </a:r>
                      <a:endParaRPr lang="ru-RU" sz="16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Совершенствование видов речевой деятельности (чтения, письма); овладение основными нормами литературного языка (орфографическими, пунктуационными); стремление к речевому самосовершенствованию. Соблюдать основные языковые нормы в письменной речи; редактировать письменные тексты разных стилей и жанров с соблюдением норм современного русского литературного языка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1К1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29, 2%</a:t>
                      </a:r>
                    </a:p>
                    <a:p>
                      <a:endParaRPr lang="ru-RU" sz="1800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15,15%</a:t>
                      </a:r>
                      <a:endParaRPr lang="ru-RU" sz="1800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1К2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42,6%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20,71%</a:t>
                      </a:r>
                      <a:endParaRPr lang="ru-RU" sz="1800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49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1К3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69,4%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72,73%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 rowSpan="4">
                  <a:txBody>
                    <a:bodyPr/>
                    <a:lstStyle/>
                    <a:p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 слова</a:t>
                      </a:r>
                      <a:endParaRPr lang="ru-RU" sz="14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Расширение и систематизация научных знаний о языке; осознание взаимосвязи его уровней и единиц; освоение базовых понятий лингвистики, основных единиц и грамматических категорий языка; формирование навыков проведения различных видов анализа слова (фонетического, морфемного, словообразовательного, лексического, морфологического), синтаксического анализа словосочетания и предложения. Проводить фонетический анализ слова; проводить морфемный анализ слов; проводить морфологический анализ слова; проводить синтаксический анализ словосочетания и предложения</a:t>
                      </a:r>
                      <a:endParaRPr lang="ru-RU" sz="14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2К1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27,8%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42,42%</a:t>
                      </a:r>
                      <a:endParaRPr lang="ru-RU" sz="1800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2К2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16,7%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67,17%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2К3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46,3%</a:t>
                      </a: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57,07%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39073"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2К4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16,7%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63,13%</a:t>
                      </a:r>
                      <a:endParaRPr lang="ru-RU" sz="1800" dirty="0"/>
                    </a:p>
                  </a:txBody>
                  <a:tcPr marL="91439" marR="91439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14313" y="214313"/>
          <a:ext cx="8715375" cy="6400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3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9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68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7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15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КЭС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Контролируемые умения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№ задания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% выполнения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002060"/>
                          </a:solidFill>
                        </a:rPr>
                        <a:t>Школа 1</a:t>
                      </a:r>
                      <a:endParaRPr lang="ru-RU" dirty="0">
                        <a:solidFill>
                          <a:srgbClr val="00206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C00000"/>
                          </a:solidFill>
                        </a:rPr>
                        <a:t>Школа 2</a:t>
                      </a:r>
                      <a:endParaRPr lang="ru-RU" dirty="0">
                        <a:solidFill>
                          <a:srgbClr val="C0000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Орфоэпический анализ слова</a:t>
                      </a:r>
                      <a:endParaRPr lang="ru-RU" sz="16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Проводить орфоэпический анализ слова; определять место ударного слога</a:t>
                      </a:r>
                      <a:endParaRPr lang="ru-RU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66,7%</a:t>
                      </a:r>
                    </a:p>
                    <a:p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53,79%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Самостоятельные, служебные части речи, междометия</a:t>
                      </a:r>
                      <a:endParaRPr lang="ru-RU" sz="16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Опознавать самостоятельные части речи и их формы, а также служебные части речи и междометия</a:t>
                      </a:r>
                      <a:endParaRPr lang="ru-RU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4.1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50%</a:t>
                      </a: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52,02%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4.2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fontAlgn="b"/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66,7%</a:t>
                      </a:r>
                      <a:endParaRPr lang="ru-R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36,36%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 словосочетаний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Анализировать различные виды словосочетаний и предложений с точки зрения их структурно-смысловой организации и функциональных особенностей; соблюдать основные языковые нормы в письменной речи; опираться на грамматико-интонационный анализ при объяснении расстановки знаков препинания в предложении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5.1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50%</a:t>
                      </a:r>
                      <a:endParaRPr lang="ru-RU" sz="1800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22,73%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5.2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66,7%</a:t>
                      </a:r>
                      <a:endParaRPr lang="ru-RU" sz="1800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17,42%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14313" y="500063"/>
          <a:ext cx="8715375" cy="548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3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9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68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7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15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КЭС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Контролируемые умения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№ задания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% выполнения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002060"/>
                          </a:solidFill>
                        </a:rPr>
                        <a:t>Школа 1</a:t>
                      </a:r>
                      <a:endParaRPr lang="ru-RU" dirty="0">
                        <a:solidFill>
                          <a:srgbClr val="00206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C00000"/>
                          </a:solidFill>
                        </a:rPr>
                        <a:t>Школа 2</a:t>
                      </a:r>
                      <a:endParaRPr lang="ru-RU" dirty="0">
                        <a:solidFill>
                          <a:srgbClr val="C0000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 словосочетаний и предложений</a:t>
                      </a:r>
                      <a:endParaRPr lang="ru-RU" sz="16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Анализировать различные виды словосочетаний и предложений с точки зрения их структурно-смысловой организации и функциональных особенностей; соблюдать основные языковые нормы в письменной речи; опираться на грамматико-интонационный анализ при объяснении расстановки знаков препинания в предложении</a:t>
                      </a:r>
                      <a:endParaRPr lang="ru-RU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6.1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fontAlgn="b"/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44,4%</a:t>
                      </a:r>
                      <a:endParaRPr lang="ru-RU" sz="180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40,15%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sz="16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6.2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27,8%</a:t>
                      </a: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33,33%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sz="16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7.1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36,36%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7.2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72,2%</a:t>
                      </a: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18,18%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Анализ текста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Владеть навыками различных видов чтения (изучающим, ознакомительным, просмотровым) и информационной переработки прочитанного материала; …анализировать текст с точки зрения его темы, цели, основной мысли, основной и дополнительной информации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66,7%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dirty="0" smtClean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20,45%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9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15,91%</a:t>
                      </a:r>
                      <a:endParaRPr lang="ru-RU" dirty="0">
                        <a:solidFill>
                          <a:schemeClr val="bg1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14313" y="214313"/>
          <a:ext cx="8715375" cy="548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3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9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68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7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15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КЭС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Контролируемые умения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№ задания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% выполнения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002060"/>
                          </a:solidFill>
                        </a:rPr>
                        <a:t>Школа 1</a:t>
                      </a:r>
                      <a:endParaRPr lang="ru-RU" dirty="0">
                        <a:solidFill>
                          <a:srgbClr val="00206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rgbClr val="C00000"/>
                          </a:solidFill>
                        </a:rPr>
                        <a:t>Школа 2</a:t>
                      </a:r>
                      <a:endParaRPr lang="ru-RU" dirty="0">
                        <a:solidFill>
                          <a:srgbClr val="C00000"/>
                        </a:solidFill>
                      </a:endParaRPr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Определение типа речи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…адекватно понимать тексты различных функционально-смысловых типов речи и функциональных разновидностей языка; анализировать текст с точки зрения его принадлежности к функционально-смысловому типу речи и функциональной разновидности языка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72,2%</a:t>
                      </a:r>
                    </a:p>
                    <a:p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60,61%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Лексический анализ слова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…формирование навыков проведения различных видов анализа слова (лексического), а также многоаспектного анализа текста; овладение основными стилистическими ресурсами лексики и фразеологии языка, основными нормами литературного языка.</a:t>
                      </a:r>
                      <a:r>
                        <a:rPr lang="ru-RU" sz="1400" dirty="0" smtClean="0"/>
                        <a:t>…</a:t>
                      </a: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проводить лексический анализ слова; опознавать лексические средства выразительности</a:t>
                      </a:r>
                      <a:endParaRPr lang="ru-RU" sz="1400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11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  <a:p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62,12%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12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66,7%</a:t>
                      </a:r>
                    </a:p>
                    <a:p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75,76%</a:t>
                      </a:r>
                      <a:endParaRPr lang="ru-RU" dirty="0"/>
                    </a:p>
                  </a:txBody>
                  <a:tcPr marL="91439" marR="914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C:\Users\Admin\Desktop\Вебинар по ВПР\16-12-2020_15-36-10\Без названия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214313"/>
            <a:ext cx="8215313" cy="635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Box 1"/>
          <p:cNvSpPr txBox="1">
            <a:spLocks noChangeArrowheads="1"/>
          </p:cNvSpPr>
          <p:nvPr/>
        </p:nvSpPr>
        <p:spPr bwMode="auto">
          <a:xfrm>
            <a:off x="827584" y="836712"/>
            <a:ext cx="7715250" cy="501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Последовательность действий при осуществлении анализа результатов ВПР </a:t>
            </a:r>
          </a:p>
          <a:p>
            <a:pPr algn="ctr" eaLnBrk="1" hangingPunct="1"/>
            <a:r>
              <a:rPr lang="ru-RU" altLang="ru-RU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</a:t>
            </a:r>
          </a:p>
          <a:p>
            <a:pPr algn="ctr" eaLnBrk="1" hangingPunct="1"/>
            <a:r>
              <a:rPr lang="ru-RU" alt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Методическим рекомендациям по анализу результатов всероссийских проверочных работ и организации и коррекции образовательного процесса общеобразовательных организаций </a:t>
            </a:r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alt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Чеченской Республики </a:t>
            </a:r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балл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sp>
        <p:nvSpPr>
          <p:cNvPr id="15961" name="TextBox 1"/>
          <p:cNvSpPr txBox="1">
            <a:spLocks noChangeArrowheads="1"/>
          </p:cNvSpPr>
          <p:nvPr/>
        </p:nvSpPr>
        <p:spPr bwMode="auto">
          <a:xfrm>
            <a:off x="539750" y="333375"/>
            <a:ext cx="82804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КАРТА УЧЕБНЫХ ДОСТИЖЕНИЙ КЛАССА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балл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1534</TotalTime>
  <Words>16377</Words>
  <Application>Microsoft Office PowerPoint</Application>
  <PresentationFormat>Экран (4:3)</PresentationFormat>
  <Paragraphs>13553</Paragraphs>
  <Slides>56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56</vt:i4>
      </vt:variant>
    </vt:vector>
  </HeadingPairs>
  <TitlesOfParts>
    <vt:vector size="64" baseType="lpstr">
      <vt:lpstr>Aharoni</vt:lpstr>
      <vt:lpstr>Arial</vt:lpstr>
      <vt:lpstr>Arial Unicode MS</vt:lpstr>
      <vt:lpstr>Calibri</vt:lpstr>
      <vt:lpstr>Calibri Light</vt:lpstr>
      <vt:lpstr>Times New Roman</vt:lpstr>
      <vt:lpstr>Тема Office</vt:lpstr>
      <vt:lpstr>1_Тема Office</vt:lpstr>
      <vt:lpstr>Презентация PowerPoint</vt:lpstr>
      <vt:lpstr>Практический семинар</vt:lpstr>
      <vt:lpstr>Презентация PowerPoint</vt:lpstr>
      <vt:lpstr> Результаты диагностики 3-х классов 2023г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Математика </vt:lpstr>
      <vt:lpstr>План методической работы на II полугодие</vt:lpstr>
      <vt:lpstr>План – сетка на неделю (11 – 16 февраля)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Элина</dc:creator>
  <cp:lastModifiedBy>user</cp:lastModifiedBy>
  <cp:revision>57</cp:revision>
  <dcterms:created xsi:type="dcterms:W3CDTF">2020-12-15T05:57:29Z</dcterms:created>
  <dcterms:modified xsi:type="dcterms:W3CDTF">2023-10-04T13:35:48Z</dcterms:modified>
</cp:coreProperties>
</file>